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1" r:id="rId3"/>
    <p:sldId id="258" r:id="rId4"/>
    <p:sldId id="259" r:id="rId5"/>
    <p:sldId id="261" r:id="rId6"/>
    <p:sldId id="265" r:id="rId7"/>
    <p:sldId id="266" r:id="rId8"/>
    <p:sldId id="267" r:id="rId9"/>
    <p:sldId id="263" r:id="rId10"/>
    <p:sldId id="292" r:id="rId11"/>
    <p:sldId id="262" r:id="rId12"/>
    <p:sldId id="264" r:id="rId13"/>
    <p:sldId id="293" r:id="rId14"/>
    <p:sldId id="260" r:id="rId15"/>
    <p:sldId id="294" r:id="rId16"/>
    <p:sldId id="269" r:id="rId17"/>
    <p:sldId id="295" r:id="rId18"/>
    <p:sldId id="296" r:id="rId19"/>
    <p:sldId id="297" r:id="rId20"/>
    <p:sldId id="298" r:id="rId21"/>
    <p:sldId id="275" r:id="rId22"/>
    <p:sldId id="276" r:id="rId23"/>
    <p:sldId id="299" r:id="rId24"/>
    <p:sldId id="277" r:id="rId25"/>
    <p:sldId id="278" r:id="rId26"/>
    <p:sldId id="300" r:id="rId27"/>
    <p:sldId id="301" r:id="rId28"/>
    <p:sldId id="302" r:id="rId29"/>
    <p:sldId id="303" r:id="rId30"/>
    <p:sldId id="304" r:id="rId31"/>
    <p:sldId id="305" r:id="rId32"/>
    <p:sldId id="308" r:id="rId33"/>
    <p:sldId id="306" r:id="rId34"/>
    <p:sldId id="309" r:id="rId35"/>
    <p:sldId id="313" r:id="rId36"/>
    <p:sldId id="319" r:id="rId37"/>
    <p:sldId id="310" r:id="rId38"/>
    <p:sldId id="311" r:id="rId39"/>
    <p:sldId id="317" r:id="rId40"/>
    <p:sldId id="320" r:id="rId41"/>
    <p:sldId id="314" r:id="rId42"/>
    <p:sldId id="315" r:id="rId43"/>
    <p:sldId id="316" r:id="rId44"/>
    <p:sldId id="291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834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.fipi.ru/itogovoye-sobesedovaniye/rekomendaczii-MR_RON_2025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obrnadzor.gov.ru/wp-content/uploads/2023/12/poryadok-provedeniya-gia-9.pdf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fipi.ru/otkrytyy-bank-otsenochnykhsredstv-po-russkomu-yazyku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dzeninfra.ru/get-zen_doc/1880126/pub_64f9afb140159a051aa2726c_64f9b0a1a518707a8ec6483a/scale_2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" y="285728"/>
            <a:ext cx="8782050" cy="58483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45628" y="3244334"/>
            <a:ext cx="1223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2025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669360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5100" b="1" dirty="0" smtClean="0">
                <a:solidFill>
                  <a:srgbClr val="C00000"/>
                </a:solidFill>
              </a:rPr>
              <a:t>Демонстрационный вариант контрольных измерительных материалов итогового собеседования по РУССКОМУ ЯЗЫКУ в 2025 году</a:t>
            </a:r>
            <a:endParaRPr lang="ru-RU" sz="51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5100" b="1" dirty="0" smtClean="0">
                <a:solidFill>
                  <a:srgbClr val="C00000"/>
                </a:solidFill>
              </a:rPr>
              <a:t>Инструкция по выполнению заданий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400" dirty="0" smtClean="0"/>
              <a:t>Итоговое собеседование по русскому языку состоит из двух частей, включающих четыре задания.</a:t>
            </a:r>
          </a:p>
          <a:p>
            <a:pPr>
              <a:buNone/>
            </a:pPr>
            <a:r>
              <a:rPr lang="ru-RU" sz="3400" dirty="0" smtClean="0"/>
              <a:t>Часть 1 состоит из двух заданий.</a:t>
            </a:r>
          </a:p>
          <a:p>
            <a:pPr>
              <a:buNone/>
            </a:pPr>
            <a:r>
              <a:rPr lang="ru-RU" sz="3400" dirty="0" smtClean="0"/>
              <a:t>Задания 1 и 2 выполняются с использованием одного текста.</a:t>
            </a:r>
          </a:p>
          <a:p>
            <a:pPr>
              <a:buNone/>
            </a:pPr>
            <a:r>
              <a:rPr lang="ru-RU" sz="3400" b="1" dirty="0" smtClean="0"/>
              <a:t>Задание 1 </a:t>
            </a:r>
            <a:r>
              <a:rPr lang="ru-RU" sz="3400" dirty="0" smtClean="0"/>
              <a:t>– чтение вслух небольшого текста. Время на подготовку – 2 минуты.</a:t>
            </a:r>
          </a:p>
          <a:p>
            <a:pPr>
              <a:buNone/>
            </a:pPr>
            <a:r>
              <a:rPr lang="ru-RU" sz="3400" b="1" dirty="0" smtClean="0"/>
              <a:t>В задании 2 </a:t>
            </a:r>
            <a:r>
              <a:rPr lang="ru-RU" sz="3400" dirty="0" smtClean="0"/>
              <a:t>предлагается пересказать прочитанный текст, дополнив его высказыванием. Время на подготовку – 2 минуты.</a:t>
            </a:r>
          </a:p>
          <a:p>
            <a:pPr>
              <a:buNone/>
            </a:pPr>
            <a:r>
              <a:rPr lang="ru-RU" sz="3400" dirty="0" smtClean="0"/>
              <a:t>Часть 2 состоит из двух заданий.</a:t>
            </a:r>
          </a:p>
          <a:p>
            <a:pPr>
              <a:buNone/>
            </a:pPr>
            <a:r>
              <a:rPr lang="ru-RU" sz="3400" dirty="0" smtClean="0"/>
              <a:t>Задания  3  и  4  </a:t>
            </a:r>
            <a:r>
              <a:rPr lang="ru-RU" sz="3400" b="1" dirty="0" smtClean="0"/>
              <a:t>не  связаны  </a:t>
            </a:r>
            <a:r>
              <a:rPr lang="ru-RU" sz="3400" dirty="0" smtClean="0"/>
              <a:t>с  текстом,  который  Вы  читали и пересказывали, выполняя задания 1 и 2.</a:t>
            </a:r>
          </a:p>
          <a:p>
            <a:pPr>
              <a:buNone/>
            </a:pPr>
            <a:r>
              <a:rPr lang="ru-RU" sz="3400" dirty="0" smtClean="0"/>
              <a:t>Вам предстоит выбрать одну тему для монолога и диалога.</a:t>
            </a:r>
          </a:p>
          <a:p>
            <a:pPr>
              <a:buNone/>
            </a:pPr>
            <a:r>
              <a:rPr lang="ru-RU" sz="3400" b="1" dirty="0" smtClean="0"/>
              <a:t>В задании 3 </a:t>
            </a:r>
            <a:r>
              <a:rPr lang="ru-RU" sz="3400" dirty="0" smtClean="0"/>
              <a:t>необходимо выбрать один из трёх предложенных вариантов	беседы:	описание	фотографии,	повествование	на	основе жизненного опыта, рассуждение об одной из сформулированных проблем – и построить монологическое высказывание. Время на подготовку – 1 минута.</a:t>
            </a:r>
          </a:p>
          <a:p>
            <a:pPr>
              <a:buNone/>
            </a:pPr>
            <a:r>
              <a:rPr lang="ru-RU" sz="3400" b="1" dirty="0" smtClean="0"/>
              <a:t>В задании 4 </a:t>
            </a:r>
            <a:r>
              <a:rPr lang="ru-RU" sz="3400" dirty="0" smtClean="0"/>
              <a:t>Вам предстоит поучаствовать в беседе по теме предыдущего задания.</a:t>
            </a:r>
          </a:p>
          <a:p>
            <a:pPr>
              <a:buNone/>
            </a:pPr>
            <a:r>
              <a:rPr lang="ru-RU" sz="3400" dirty="0" smtClean="0"/>
              <a:t>Общее время Вашего ответа (включая время на подготовку) – примерно 15–16 минут.</a:t>
            </a:r>
          </a:p>
          <a:p>
            <a:pPr>
              <a:buNone/>
            </a:pPr>
            <a:r>
              <a:rPr lang="ru-RU" sz="3400" dirty="0" smtClean="0"/>
              <a:t>На протяжении всего времени ответа ведётся аудиозапись.</a:t>
            </a:r>
          </a:p>
          <a:p>
            <a:pPr>
              <a:buNone/>
            </a:pPr>
            <a:r>
              <a:rPr lang="ru-RU" sz="3400" dirty="0" smtClean="0"/>
              <a:t>Во время проведения итогового собеседования Вы имеете право делать пометки (подчёркивания и разметки) в контрольных измерительных материалах.</a:t>
            </a:r>
          </a:p>
          <a:p>
            <a:pPr>
              <a:buNone/>
            </a:pPr>
            <a:r>
              <a:rPr lang="ru-RU" sz="3400" dirty="0" smtClean="0"/>
              <a:t>Постарайтесь полностью выполнить поставленные задачи, говорите ясно и чётко, не отходите от темы. Так Вы сможете набрать наибольшее количество баллов.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Задание 1: чтение текста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5785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Это одно из самых легких заданий на собеседовании. Все, что нужно - это </a:t>
            </a:r>
            <a:r>
              <a:rPr lang="ru-RU" dirty="0" smtClean="0">
                <a:solidFill>
                  <a:srgbClr val="C00000"/>
                </a:solidFill>
              </a:rPr>
              <a:t>прочесть предложенный отрывок без запинок и ошибок</a:t>
            </a:r>
            <a:r>
              <a:rPr lang="ru-RU" dirty="0" smtClean="0"/>
              <a:t>. 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На подготовку к чтению дают до 2 минут</a:t>
            </a:r>
            <a:r>
              <a:rPr lang="ru-RU" dirty="0" smtClean="0"/>
              <a:t>, а затем наступает ваша очередь читать. Но имейте в виду, что </a:t>
            </a:r>
            <a:r>
              <a:rPr lang="ru-RU" dirty="0" smtClean="0">
                <a:solidFill>
                  <a:srgbClr val="C00000"/>
                </a:solidFill>
              </a:rPr>
              <a:t>успеть нужно тоже за 2 минуты</a:t>
            </a:r>
            <a:r>
              <a:rPr lang="ru-RU" dirty="0" smtClean="0"/>
              <a:t>. Потом вы перейдете к следующему заданию.  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Главное - не забывайте про интонацию, которой обозначаете знаки препинания. Выдерживайте где нужно паузы. И помните про темп - читать нужно не слишком быстро, но и не слишком медленно, чтобы уложиться в отведенное время.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22" y="260648"/>
            <a:ext cx="8851958" cy="619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856" y="260648"/>
            <a:ext cx="8011592" cy="638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Задание 2: пересказ текста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857232"/>
            <a:ext cx="8858312" cy="600076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После прочтения вас ждет пересказ, или, как считают многие школьники, одно из самых трудных заданий.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На подготовку к нему выделено 2 минуты</a:t>
            </a:r>
            <a:r>
              <a:rPr lang="ru-RU" dirty="0" smtClean="0"/>
              <a:t>. </a:t>
            </a:r>
          </a:p>
          <a:p>
            <a:r>
              <a:rPr lang="ru-RU" dirty="0" smtClean="0"/>
              <a:t>За это время пробегитесь глазами по тексту, выделите смысловые части (чаще всего они равны количеству абзацев) и постройте в голове план своего пересказа. Можно делать записи в ПОЛЕ для ЗАМЕТОК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Не забудьте вставить цитату, которая будет предложена в задании:</a:t>
            </a:r>
            <a:r>
              <a:rPr lang="ru-RU" dirty="0" smtClean="0"/>
              <a:t> для того чтобы сделать это верно, посмотрите, в какой части текста она смотрится более органично.</a:t>
            </a:r>
          </a:p>
          <a:p>
            <a:r>
              <a:rPr lang="ru-RU" dirty="0" smtClean="0"/>
              <a:t>Кстати, пересказ </a:t>
            </a:r>
            <a:r>
              <a:rPr lang="ru-RU" dirty="0" smtClean="0">
                <a:solidFill>
                  <a:srgbClr val="C00000"/>
                </a:solidFill>
              </a:rPr>
              <a:t>должен быть подробным</a:t>
            </a:r>
            <a:r>
              <a:rPr lang="ru-RU" dirty="0" smtClean="0"/>
              <a:t>. Иначе вы рискуете потерять баллы. 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675" y="836712"/>
            <a:ext cx="8623805" cy="519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Задание 3: монолог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64360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Построить монологическое высказывание - одно из самых интересных заданий в работе. </a:t>
            </a:r>
          </a:p>
          <a:p>
            <a:r>
              <a:rPr lang="ru-RU" dirty="0" smtClean="0"/>
              <a:t>Во-первых, вы можете выбрать один из вариантов для построения монолога: описать фотографию, вспомнить и рассказать личную историю по заданной теме или же </a:t>
            </a:r>
            <a:r>
              <a:rPr lang="ru-RU" dirty="0" err="1" smtClean="0"/>
              <a:t>порассуждать</a:t>
            </a:r>
            <a:r>
              <a:rPr lang="ru-RU" dirty="0" smtClean="0"/>
              <a:t> над философским вопросом. 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На подготовку дается 1 минута</a:t>
            </a:r>
            <a:r>
              <a:rPr lang="ru-RU" dirty="0" smtClean="0"/>
              <a:t>, а </a:t>
            </a:r>
            <a:r>
              <a:rPr lang="ru-RU" dirty="0" smtClean="0">
                <a:solidFill>
                  <a:srgbClr val="C00000"/>
                </a:solidFill>
              </a:rPr>
              <a:t>на выполнение самого задания - не более 3 минут.</a:t>
            </a:r>
            <a:r>
              <a:rPr lang="ru-RU" dirty="0" smtClean="0"/>
              <a:t> </a:t>
            </a:r>
          </a:p>
          <a:p>
            <a:r>
              <a:rPr lang="ru-RU" dirty="0" smtClean="0"/>
              <a:t>Лучше не придумывайте громоздкие тексты в голове, а постарайтесь произнести не менее 10 фраз. </a:t>
            </a:r>
          </a:p>
          <a:p>
            <a:r>
              <a:rPr lang="ru-RU" dirty="0" smtClean="0"/>
              <a:t>Выходит, что на каждый вопрос достаточно 2-4 предложений.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788" y="116632"/>
            <a:ext cx="7056595" cy="649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844" y="0"/>
            <a:ext cx="6444508" cy="674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033" y="764704"/>
            <a:ext cx="8607639" cy="54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Ссылка на документ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«Рекомендации по организации и проведению итогового собеседования по русскому языку в 2025 году»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Приложение к письму </a:t>
            </a:r>
            <a:r>
              <a:rPr lang="ru-RU" dirty="0" err="1" smtClean="0"/>
              <a:t>Рособрнадзора</a:t>
            </a:r>
            <a:r>
              <a:rPr lang="ru-RU" dirty="0" smtClean="0"/>
              <a:t> от 29.10.2024 № 02-311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https://doc.fipi.ru/itogovoye-sobesedovaniye/rekomendaczii-MR_RON_2025.pdf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654" y="476672"/>
            <a:ext cx="8678645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ВАЖНО!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Помните, что монолог на любую из тем должен включать в себя три части: вступление, </a:t>
            </a:r>
          </a:p>
          <a:p>
            <a:r>
              <a:rPr lang="ru-RU" dirty="0" smtClean="0"/>
              <a:t>основную часть, </a:t>
            </a:r>
          </a:p>
          <a:p>
            <a:r>
              <a:rPr lang="ru-RU" dirty="0" smtClean="0"/>
              <a:t>а затем небольшое заключение. </a:t>
            </a:r>
          </a:p>
          <a:p>
            <a:r>
              <a:rPr lang="ru-RU" dirty="0" smtClean="0"/>
              <a:t>И главное, </a:t>
            </a:r>
            <a:r>
              <a:rPr lang="ru-RU" dirty="0" smtClean="0">
                <a:solidFill>
                  <a:srgbClr val="C00000"/>
                </a:solidFill>
              </a:rPr>
              <a:t>постарайтесь избежать речевых ошибок, правильно ставить ударение в словах, и строить предложения.</a:t>
            </a:r>
            <a:r>
              <a:rPr lang="ru-RU" dirty="0" smtClean="0"/>
              <a:t> </a:t>
            </a:r>
          </a:p>
          <a:p>
            <a:r>
              <a:rPr lang="ru-RU" dirty="0" smtClean="0"/>
              <a:t>Монолог должен быть последовательным и логичным. 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Задание 4: диалог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Напоследок остается одно - ответить на 3 вопроса, которые заготовлены у экзаменатора по каждой из тем монолога. 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 t="4200"/>
          <a:stretch>
            <a:fillRect/>
          </a:stretch>
        </p:blipFill>
        <p:spPr bwMode="auto">
          <a:xfrm>
            <a:off x="1835696" y="0"/>
            <a:ext cx="54726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ВАЖНО!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5785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Проверяющие хотят увидеть, насколько хорошо вы умеете размышлять. </a:t>
            </a:r>
          </a:p>
          <a:p>
            <a:r>
              <a:rPr lang="ru-RU" dirty="0" smtClean="0"/>
              <a:t>При этом вопросов знать вы не будете, да и времени на подготовку не дадут - внимательно слушайте, о чем вас спрашивают. А затем дайте на каждый из вопросов развернутый ответ. </a:t>
            </a:r>
          </a:p>
          <a:p>
            <a:r>
              <a:rPr lang="ru-RU" dirty="0" smtClean="0"/>
              <a:t>В общем, это своего рода ваше первое интервью, которое будет идти около </a:t>
            </a:r>
            <a:r>
              <a:rPr lang="ru-RU" dirty="0" smtClean="0">
                <a:solidFill>
                  <a:srgbClr val="C00000"/>
                </a:solidFill>
              </a:rPr>
              <a:t>3 минут.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Правила здесь все те же: следите за грамотностью своей речи, последовательностью и логичностью мыслей. Тогда заветный "зачет" точно будет в кармане!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КРИТЕРИИ ОЦЕНИВАНИЯ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для экспертов (2025 г)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66" y="548680"/>
            <a:ext cx="884829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372" y="404663"/>
            <a:ext cx="8381092" cy="603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713" y="548680"/>
            <a:ext cx="8786265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873" y="692696"/>
            <a:ext cx="8886575" cy="554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Сроки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39552" y="1237889"/>
          <a:ext cx="8064896" cy="1471032"/>
        </p:xfrm>
        <a:graphic>
          <a:graphicData uri="http://schemas.openxmlformats.org/drawingml/2006/table">
            <a:tbl>
              <a:tblPr/>
              <a:tblGrid>
                <a:gridCol w="3058746"/>
                <a:gridCol w="5006150"/>
              </a:tblGrid>
              <a:tr h="648072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>
                          <a:solidFill>
                            <a:schemeClr val="tx1"/>
                          </a:solidFill>
                          <a:latin typeface="Tahoma"/>
                        </a:rPr>
                        <a:t>Основной срок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ahoma"/>
                        </a:rPr>
                        <a:t>12 февраля 2025 года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>
                          <a:solidFill>
                            <a:schemeClr val="tx1"/>
                          </a:solidFill>
                          <a:latin typeface="Tahoma"/>
                        </a:rPr>
                        <a:t>Дополнительные сроки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>
                          <a:solidFill>
                            <a:schemeClr val="tx1"/>
                          </a:solidFill>
                          <a:latin typeface="Tahoma"/>
                        </a:rPr>
                        <a:t>12 марта и 21 </a:t>
                      </a:r>
                      <a:r>
                        <a:rPr lang="ru-RU" sz="2400" dirty="0" err="1">
                          <a:solidFill>
                            <a:schemeClr val="tx1"/>
                          </a:solidFill>
                          <a:latin typeface="Tahoma"/>
                        </a:rPr>
                        <a:t>aпреля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Tahoma"/>
                        </a:rPr>
                        <a:t> 2025 года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51520" y="3043660"/>
            <a:ext cx="864096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cs typeface="Tahoma" pitchFamily="34" charset="0"/>
              </a:rPr>
              <a:t>Итоговое собеседование по русскому языку проводится во вторую среду февраля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В дополнительные сроки в текущем учебном году </a:t>
            </a:r>
            <a:r>
              <a:rPr lang="ru-RU" dirty="0" smtClean="0"/>
              <a:t>(во вторую рабочую среду марта и третий понедельник апреля) повторно допускаются к итоговому собеседованию по русскому языку:</a:t>
            </a:r>
          </a:p>
          <a:p>
            <a:r>
              <a:rPr lang="ru-RU" dirty="0" smtClean="0"/>
              <a:t>1) получившие по итоговому собеседованию неудовлетворительный результат («незачет»);</a:t>
            </a:r>
          </a:p>
          <a:p>
            <a:r>
              <a:rPr lang="ru-RU" dirty="0" smtClean="0"/>
              <a:t>2) удаленные с итогового собеседования за нарушение требований, установленных пунктом 22 </a:t>
            </a:r>
            <a:r>
              <a:rPr lang="ru-RU" dirty="0" smtClean="0">
                <a:hlinkClick r:id="rId2"/>
              </a:rPr>
              <a:t>Порядка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3) не явившиеся на итоговое собеседование по уважительным причинам (болезнь или иные обстоятельства), подтвержденным документально;</a:t>
            </a:r>
          </a:p>
          <a:p>
            <a:r>
              <a:rPr lang="ru-RU" dirty="0" smtClean="0"/>
              <a:t>4) не завершившие итоговое собеседование по уважительным причинам (болезнь или иные обстоятельства), подтвержденным документально.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6418"/>
            <a:ext cx="7200799" cy="654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8395991" cy="113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Рекомендуемый порядок проведения итогового собеседования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-49034"/>
            <a:ext cx="7992888" cy="6790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51" y="260648"/>
            <a:ext cx="897800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Рекомендации для экспертов по оцениванию ответов участников итогового собеседования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784976" cy="666936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5100" b="1" dirty="0" smtClean="0">
                <a:solidFill>
                  <a:srgbClr val="C00000"/>
                </a:solidFill>
              </a:rPr>
              <a:t>Критерии оценивания итогового собеседования 2025 года</a:t>
            </a:r>
            <a:r>
              <a:rPr lang="ru-RU" sz="5100" dirty="0" smtClean="0">
                <a:solidFill>
                  <a:srgbClr val="C00000"/>
                </a:solidFill>
              </a:rPr>
              <a:t>: </a:t>
            </a:r>
          </a:p>
          <a:p>
            <a:pPr>
              <a:buNone/>
            </a:pPr>
            <a:r>
              <a:rPr lang="ru-RU" sz="3400" b="1" dirty="0" smtClean="0"/>
              <a:t>Задание 1 — чтение текста вслух</a:t>
            </a:r>
            <a:r>
              <a:rPr lang="ru-RU" sz="3400" dirty="0" smtClean="0"/>
              <a:t>.  </a:t>
            </a:r>
            <a:r>
              <a:rPr lang="ru-RU" sz="3400" b="1" dirty="0" smtClean="0">
                <a:solidFill>
                  <a:srgbClr val="C00000"/>
                </a:solidFill>
              </a:rPr>
              <a:t>Максимальное количество баллов-3 </a:t>
            </a:r>
          </a:p>
          <a:p>
            <a:pPr>
              <a:buNone/>
            </a:pPr>
            <a:r>
              <a:rPr lang="ru-RU" sz="3400" dirty="0" smtClean="0"/>
              <a:t>Интонация-1</a:t>
            </a:r>
          </a:p>
          <a:p>
            <a:pPr>
              <a:buNone/>
            </a:pPr>
            <a:r>
              <a:rPr lang="ru-RU" sz="3400" dirty="0" smtClean="0"/>
              <a:t>темп чтения-1</a:t>
            </a:r>
          </a:p>
          <a:p>
            <a:pPr>
              <a:buNone/>
            </a:pPr>
            <a:r>
              <a:rPr lang="ru-RU" sz="3400" dirty="0" smtClean="0"/>
              <a:t>искажения слов-1 </a:t>
            </a:r>
          </a:p>
          <a:p>
            <a:pPr>
              <a:buNone/>
            </a:pPr>
            <a:r>
              <a:rPr lang="ru-RU" sz="3400" b="1" dirty="0" smtClean="0"/>
              <a:t>Задание 2 — подробный пересказ текста с включением приведённого высказывания</a:t>
            </a:r>
            <a:r>
              <a:rPr lang="ru-RU" sz="3400" dirty="0" smtClean="0"/>
              <a:t>.  </a:t>
            </a:r>
            <a:r>
              <a:rPr lang="ru-RU" sz="3400" b="1" dirty="0" smtClean="0">
                <a:solidFill>
                  <a:srgbClr val="C00000"/>
                </a:solidFill>
              </a:rPr>
              <a:t>Максимальное количество баллов — 4.</a:t>
            </a:r>
            <a:r>
              <a:rPr lang="ru-RU" sz="3400" dirty="0" smtClean="0"/>
              <a:t> </a:t>
            </a:r>
          </a:p>
          <a:p>
            <a:pPr>
              <a:buNone/>
            </a:pPr>
            <a:r>
              <a:rPr lang="ru-RU" sz="3400" dirty="0" smtClean="0"/>
              <a:t>сохранение при пересказе </a:t>
            </a:r>
            <a:r>
              <a:rPr lang="ru-RU" sz="3400" dirty="0" err="1" smtClean="0"/>
              <a:t>микротем</a:t>
            </a:r>
            <a:r>
              <a:rPr lang="ru-RU" sz="3400" dirty="0" smtClean="0"/>
              <a:t> текста-2</a:t>
            </a:r>
          </a:p>
          <a:p>
            <a:pPr>
              <a:buNone/>
            </a:pPr>
            <a:r>
              <a:rPr lang="ru-RU" sz="3400" dirty="0" smtClean="0"/>
              <a:t> работа с высказыванием-1</a:t>
            </a:r>
          </a:p>
          <a:p>
            <a:pPr>
              <a:buNone/>
            </a:pPr>
            <a:r>
              <a:rPr lang="ru-RU" sz="3400" dirty="0" smtClean="0"/>
              <a:t> способы цитирования- 1</a:t>
            </a:r>
          </a:p>
          <a:p>
            <a:pPr>
              <a:buNone/>
            </a:pPr>
            <a:r>
              <a:rPr lang="ru-RU" sz="3400" b="1" dirty="0" smtClean="0"/>
              <a:t>Задание 3 — монологическое высказывание</a:t>
            </a:r>
            <a:r>
              <a:rPr lang="ru-RU" sz="3400" dirty="0" smtClean="0"/>
              <a:t>.  </a:t>
            </a:r>
            <a:r>
              <a:rPr lang="ru-RU" sz="3400" b="1" dirty="0" smtClean="0">
                <a:solidFill>
                  <a:srgbClr val="C00000"/>
                </a:solidFill>
              </a:rPr>
              <a:t>Максимальное количество баллов- 3</a:t>
            </a:r>
          </a:p>
          <a:p>
            <a:pPr>
              <a:buNone/>
            </a:pPr>
            <a:r>
              <a:rPr lang="ru-RU" sz="3400" dirty="0" smtClean="0"/>
              <a:t>выполнение коммуникативной задачи в монологическом высказывании- 2</a:t>
            </a:r>
          </a:p>
          <a:p>
            <a:pPr>
              <a:buNone/>
            </a:pPr>
            <a:r>
              <a:rPr lang="ru-RU" sz="3400" dirty="0" smtClean="0"/>
              <a:t> логичность монологического высказывания-1 </a:t>
            </a:r>
          </a:p>
          <a:p>
            <a:pPr>
              <a:buNone/>
            </a:pPr>
            <a:r>
              <a:rPr lang="ru-RU" sz="3400" b="1" dirty="0" smtClean="0"/>
              <a:t>Задание 4 — участие в диалоге</a:t>
            </a:r>
            <a:r>
              <a:rPr lang="ru-RU" sz="3400" dirty="0" smtClean="0"/>
              <a:t>.  Максимальное количество баллов - 3</a:t>
            </a:r>
          </a:p>
          <a:p>
            <a:pPr>
              <a:buNone/>
            </a:pPr>
            <a:r>
              <a:rPr lang="ru-RU" sz="3400" dirty="0" smtClean="0"/>
              <a:t>выполнение коммуникативной задачи в диалогическом </a:t>
            </a:r>
            <a:r>
              <a:rPr lang="ru-RU" sz="3400" dirty="0" err="1" smtClean="0"/>
              <a:t>высказывании,логичность</a:t>
            </a:r>
            <a:r>
              <a:rPr lang="ru-RU" sz="3400" dirty="0" smtClean="0"/>
              <a:t> диалогического высказывания.-3</a:t>
            </a:r>
          </a:p>
          <a:p>
            <a:pPr>
              <a:buNone/>
            </a:pPr>
            <a:r>
              <a:rPr lang="ru-RU" sz="3400" b="1" dirty="0" smtClean="0"/>
              <a:t>Правильность речи</a:t>
            </a:r>
            <a:r>
              <a:rPr lang="ru-RU" sz="3400" dirty="0" smtClean="0"/>
              <a:t>. </a:t>
            </a:r>
            <a:r>
              <a:rPr lang="ru-RU" sz="3400" b="1" dirty="0" smtClean="0">
                <a:solidFill>
                  <a:srgbClr val="C00000"/>
                </a:solidFill>
              </a:rPr>
              <a:t>Максимальное количество баллов — 7</a:t>
            </a:r>
          </a:p>
          <a:p>
            <a:pPr>
              <a:buNone/>
            </a:pPr>
            <a:r>
              <a:rPr lang="ru-RU" sz="3400" dirty="0" smtClean="0"/>
              <a:t>соблюдение орфоэпических норм- 2</a:t>
            </a:r>
          </a:p>
          <a:p>
            <a:pPr>
              <a:buNone/>
            </a:pPr>
            <a:r>
              <a:rPr lang="ru-RU" sz="3400" dirty="0" smtClean="0"/>
              <a:t> соблюдение грамматических норм-2</a:t>
            </a:r>
          </a:p>
          <a:p>
            <a:pPr>
              <a:buNone/>
            </a:pPr>
            <a:r>
              <a:rPr lang="ru-RU" sz="3400" dirty="0" smtClean="0"/>
              <a:t>Соблюдение речевых норм - 2</a:t>
            </a:r>
          </a:p>
          <a:p>
            <a:pPr>
              <a:buNone/>
            </a:pPr>
            <a:r>
              <a:rPr lang="ru-RU" sz="3400" dirty="0" smtClean="0"/>
              <a:t> фактическая точность речи- 1</a:t>
            </a:r>
          </a:p>
          <a:p>
            <a:pPr>
              <a:buNone/>
            </a:pPr>
            <a:r>
              <a:rPr lang="ru-RU" sz="3400" dirty="0" smtClean="0"/>
              <a:t> Оценивание грамотности речи происходит суммарно по заданиям 1–4. </a:t>
            </a:r>
          </a:p>
          <a:p>
            <a:pPr>
              <a:buNone/>
            </a:pPr>
            <a:r>
              <a:rPr lang="ru-RU" sz="3400" dirty="0" smtClean="0"/>
              <a:t>Учитываются орфоэпические, грамматические, речевые и фактические ошибки. </a:t>
            </a:r>
          </a:p>
          <a:p>
            <a:pPr>
              <a:buNone/>
            </a:pPr>
            <a:r>
              <a:rPr lang="ru-RU" sz="3400" b="1" dirty="0" smtClean="0">
                <a:solidFill>
                  <a:srgbClr val="C00000"/>
                </a:solidFill>
              </a:rPr>
              <a:t>Общее количество баллов за выполнение всей работы — 20.</a:t>
            </a:r>
            <a:r>
              <a:rPr lang="ru-RU" sz="3400" dirty="0" smtClean="0">
                <a:solidFill>
                  <a:srgbClr val="C00000"/>
                </a:solidFill>
              </a:rPr>
              <a:t> </a:t>
            </a:r>
          </a:p>
          <a:p>
            <a:pPr>
              <a:buNone/>
            </a:pPr>
            <a:r>
              <a:rPr lang="ru-RU" sz="3400" dirty="0" smtClean="0"/>
              <a:t>Участник итогового собеседования получает зачёт в случае, если за выполнение всей работы он набрал 10 или более баллов.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5799"/>
            <a:ext cx="7318772" cy="6669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743837" cy="4633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509" y="908719"/>
          <a:ext cx="8928986" cy="4239195"/>
        </p:xfrm>
        <a:graphic>
          <a:graphicData uri="http://schemas.openxmlformats.org/drawingml/2006/table">
            <a:tbl>
              <a:tblPr/>
              <a:tblGrid>
                <a:gridCol w="282160"/>
                <a:gridCol w="689909"/>
                <a:gridCol w="878017"/>
                <a:gridCol w="344679"/>
                <a:gridCol w="282160"/>
                <a:gridCol w="282160"/>
                <a:gridCol w="312035"/>
                <a:gridCol w="282160"/>
                <a:gridCol w="312035"/>
                <a:gridCol w="312035"/>
                <a:gridCol w="312035"/>
                <a:gridCol w="282160"/>
                <a:gridCol w="282160"/>
                <a:gridCol w="501803"/>
                <a:gridCol w="282160"/>
                <a:gridCol w="501803"/>
                <a:gridCol w="282160"/>
                <a:gridCol w="250625"/>
                <a:gridCol w="250625"/>
                <a:gridCol w="250625"/>
                <a:gridCol w="250625"/>
                <a:gridCol w="250625"/>
                <a:gridCol w="282160"/>
                <a:gridCol w="470267"/>
                <a:gridCol w="501803"/>
              </a:tblGrid>
              <a:tr h="1080069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Microsoft Sans Serif"/>
                        <a:cs typeface="Times New Roman"/>
                      </a:endParaRPr>
                    </a:p>
                    <a:p>
                      <a:pPr marL="92710">
                        <a:spcBef>
                          <a:spcPts val="74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Microsoft Sans Serif"/>
                          <a:cs typeface="Times New Roman"/>
                        </a:rPr>
                        <a:t>№</a:t>
                      </a:r>
                      <a:endParaRPr lang="ru-RU" sz="1100" dirty="0"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Microsoft Sans Serif"/>
                        <a:cs typeface="Times New Roman"/>
                      </a:endParaRPr>
                    </a:p>
                    <a:p>
                      <a:pPr marL="140335" indent="-93980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Microsoft Sans Serif"/>
                          <a:cs typeface="Times New Roman"/>
                        </a:rPr>
                        <a:t>Номер</a:t>
                      </a:r>
                      <a:r>
                        <a:rPr lang="ru-RU" sz="1050" spc="70" dirty="0">
                          <a:latin typeface="Times New Roman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ru-RU" sz="1050" dirty="0">
                          <a:latin typeface="Times New Roman"/>
                          <a:ea typeface="Microsoft Sans Serif"/>
                          <a:cs typeface="Times New Roman"/>
                        </a:rPr>
                        <a:t>КИМ</a:t>
                      </a:r>
                      <a:r>
                        <a:rPr lang="ru-RU" sz="1050" spc="-240" dirty="0">
                          <a:latin typeface="Times New Roman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ru-RU" sz="1050" dirty="0">
                          <a:latin typeface="Times New Roman"/>
                          <a:ea typeface="Microsoft Sans Serif"/>
                          <a:cs typeface="Times New Roman"/>
                        </a:rPr>
                        <a:t>(7 цифр)</a:t>
                      </a:r>
                      <a:endParaRPr lang="ru-RU" sz="1100" dirty="0"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Microsoft Sans Serif"/>
                        <a:cs typeface="Times New Roman"/>
                      </a:endParaRPr>
                    </a:p>
                    <a:p>
                      <a:pPr marL="85725">
                        <a:spcBef>
                          <a:spcPts val="740"/>
                        </a:spcBef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Microsoft Sans Serif"/>
                          <a:cs typeface="Times New Roman"/>
                        </a:rPr>
                        <a:t>Фамилия</a:t>
                      </a:r>
                      <a:r>
                        <a:rPr lang="ru-RU" sz="1050" spc="-65">
                          <a:latin typeface="Times New Roman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ru-RU" sz="1050">
                          <a:latin typeface="Times New Roman"/>
                          <a:ea typeface="Microsoft Sans Serif"/>
                          <a:cs typeface="Times New Roman"/>
                        </a:rPr>
                        <a:t>И.О.</a:t>
                      </a:r>
                      <a:endParaRPr lang="ru-RU" sz="1100"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208280" marR="199390" indent="78740">
                        <a:lnSpc>
                          <a:spcPct val="101000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Microsoft Sans Serif"/>
                          <a:cs typeface="Times New Roman"/>
                        </a:rPr>
                        <a:t>Номер</a:t>
                      </a:r>
                      <a:r>
                        <a:rPr lang="ru-RU" sz="1050" spc="5">
                          <a:latin typeface="Times New Roman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ru-RU" sz="1050" spc="-5">
                          <a:latin typeface="Times New Roman"/>
                          <a:ea typeface="Microsoft Sans Serif"/>
                          <a:cs typeface="Times New Roman"/>
                        </a:rPr>
                        <a:t>варианта</a:t>
                      </a:r>
                      <a:endParaRPr lang="ru-RU" sz="1100"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Microsoft Sans Serif"/>
                        <a:cs typeface="Times New Roman"/>
                      </a:endParaRPr>
                    </a:p>
                    <a:p>
                      <a:pPr marL="109220" marR="101600" indent="635" algn="ctr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Microsoft Sans Serif"/>
                          <a:cs typeface="Times New Roman"/>
                        </a:rPr>
                        <a:t>Задание 1.</a:t>
                      </a:r>
                      <a:r>
                        <a:rPr lang="ru-RU" sz="1050" spc="5">
                          <a:latin typeface="Times New Roman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ru-RU" sz="1050" spc="-10">
                          <a:latin typeface="Times New Roman"/>
                          <a:ea typeface="Microsoft Sans Serif"/>
                          <a:cs typeface="Times New Roman"/>
                        </a:rPr>
                        <a:t>Чтение </a:t>
                      </a:r>
                      <a:r>
                        <a:rPr lang="ru-RU" sz="1050" spc="-5">
                          <a:latin typeface="Times New Roman"/>
                          <a:ea typeface="Microsoft Sans Serif"/>
                          <a:cs typeface="Times New Roman"/>
                        </a:rPr>
                        <a:t>текста</a:t>
                      </a:r>
                      <a:r>
                        <a:rPr lang="ru-RU" sz="1050" spc="-225">
                          <a:latin typeface="Times New Roman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ru-RU" sz="1050">
                          <a:latin typeface="Times New Roman"/>
                          <a:ea typeface="Microsoft Sans Serif"/>
                          <a:cs typeface="Times New Roman"/>
                        </a:rPr>
                        <a:t>вслух</a:t>
                      </a:r>
                      <a:endParaRPr lang="ru-RU" sz="1100"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Microsoft Sans Serif"/>
                        <a:cs typeface="Times New Roman"/>
                      </a:endParaRPr>
                    </a:p>
                    <a:p>
                      <a:pPr marL="762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Microsoft Sans Serif"/>
                          <a:cs typeface="Times New Roman"/>
                        </a:rPr>
                        <a:t>И</a:t>
                      </a:r>
                      <a:endParaRPr lang="ru-RU" sz="1100">
                        <a:latin typeface="Microsoft Sans Serif"/>
                        <a:ea typeface="Microsoft Sans Serif"/>
                        <a:cs typeface="Times New Roman"/>
                      </a:endParaRPr>
                    </a:p>
                    <a:p>
                      <a:pPr marL="127635" marR="118110" indent="6350"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Microsoft Sans Serif"/>
                          <a:cs typeface="Times New Roman"/>
                        </a:rPr>
                        <a:t>т</a:t>
                      </a:r>
                      <a:r>
                        <a:rPr lang="ru-RU" sz="1050" b="1" spc="-240">
                          <a:latin typeface="Times New Roman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ru-RU" sz="1050" b="1">
                          <a:latin typeface="Times New Roman"/>
                          <a:ea typeface="Microsoft Sans Serif"/>
                          <a:cs typeface="Times New Roman"/>
                        </a:rPr>
                        <a:t>о</a:t>
                      </a:r>
                      <a:r>
                        <a:rPr lang="ru-RU" sz="1050" b="1" spc="-240">
                          <a:latin typeface="Times New Roman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ru-RU" sz="1050" b="1">
                          <a:latin typeface="Times New Roman"/>
                          <a:ea typeface="Microsoft Sans Serif"/>
                          <a:cs typeface="Times New Roman"/>
                        </a:rPr>
                        <a:t>г</a:t>
                      </a:r>
                      <a:r>
                        <a:rPr lang="ru-RU" sz="1050" b="1" spc="-240">
                          <a:latin typeface="Times New Roman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ru-RU" sz="1050" b="1">
                          <a:latin typeface="Times New Roman"/>
                          <a:ea typeface="Microsoft Sans Serif"/>
                          <a:cs typeface="Times New Roman"/>
                        </a:rPr>
                        <a:t>о</a:t>
                      </a:r>
                      <a:endParaRPr lang="ru-RU" sz="1100"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41910" marR="34290" algn="ctr"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Microsoft Sans Serif"/>
                          <a:cs typeface="Times New Roman"/>
                        </a:rPr>
                        <a:t>Задание</a:t>
                      </a:r>
                      <a:r>
                        <a:rPr lang="ru-RU" sz="1050" spc="-15">
                          <a:latin typeface="Times New Roman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ru-RU" sz="1050">
                          <a:latin typeface="Times New Roman"/>
                          <a:ea typeface="Microsoft Sans Serif"/>
                          <a:cs typeface="Times New Roman"/>
                        </a:rPr>
                        <a:t>2.</a:t>
                      </a:r>
                      <a:endParaRPr lang="ru-RU" sz="1100">
                        <a:latin typeface="Microsoft Sans Serif"/>
                        <a:ea typeface="Microsoft Sans Serif"/>
                        <a:cs typeface="Times New Roman"/>
                      </a:endParaRPr>
                    </a:p>
                    <a:p>
                      <a:pPr marL="41910" marR="34290" algn="ctr">
                        <a:lnSpc>
                          <a:spcPct val="101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Microsoft Sans Serif"/>
                          <a:cs typeface="Times New Roman"/>
                        </a:rPr>
                        <a:t>Подробный</a:t>
                      </a:r>
                      <a:r>
                        <a:rPr lang="ru-RU" sz="1050" spc="5">
                          <a:latin typeface="Times New Roman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ru-RU" sz="1050">
                          <a:latin typeface="Times New Roman"/>
                          <a:ea typeface="Microsoft Sans Serif"/>
                          <a:cs typeface="Times New Roman"/>
                        </a:rPr>
                        <a:t>пересказ</a:t>
                      </a:r>
                      <a:r>
                        <a:rPr lang="ru-RU" sz="1050" spc="-190">
                          <a:latin typeface="Times New Roman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ru-RU" sz="1050" spc="-5">
                          <a:latin typeface="Times New Roman"/>
                          <a:ea typeface="Microsoft Sans Serif"/>
                          <a:cs typeface="Times New Roman"/>
                        </a:rPr>
                        <a:t>текста с включением</a:t>
                      </a:r>
                      <a:r>
                        <a:rPr lang="ru-RU" sz="1050" spc="-200">
                          <a:latin typeface="Times New Roman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ru-RU" sz="1050">
                          <a:latin typeface="Times New Roman"/>
                          <a:ea typeface="Microsoft Sans Serif"/>
                          <a:cs typeface="Times New Roman"/>
                        </a:rPr>
                        <a:t>приведенного</a:t>
                      </a:r>
                      <a:r>
                        <a:rPr lang="ru-RU" sz="1050" spc="5">
                          <a:latin typeface="Times New Roman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ru-RU" sz="1050">
                          <a:latin typeface="Times New Roman"/>
                          <a:ea typeface="Microsoft Sans Serif"/>
                          <a:cs typeface="Times New Roman"/>
                        </a:rPr>
                        <a:t>высказывания</a:t>
                      </a:r>
                      <a:endParaRPr lang="ru-RU" sz="1100"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Microsoft Sans Serif"/>
                        <a:cs typeface="Times New Roman"/>
                      </a:endParaRPr>
                    </a:p>
                    <a:p>
                      <a:pPr marL="762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Microsoft Sans Serif"/>
                          <a:cs typeface="Times New Roman"/>
                        </a:rPr>
                        <a:t>И</a:t>
                      </a:r>
                      <a:endParaRPr lang="ru-RU" sz="1100">
                        <a:latin typeface="Microsoft Sans Serif"/>
                        <a:ea typeface="Microsoft Sans Serif"/>
                        <a:cs typeface="Times New Roman"/>
                      </a:endParaRPr>
                    </a:p>
                    <a:p>
                      <a:pPr marL="127635" marR="118110" indent="6350"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Microsoft Sans Serif"/>
                          <a:cs typeface="Times New Roman"/>
                        </a:rPr>
                        <a:t>т</a:t>
                      </a:r>
                      <a:r>
                        <a:rPr lang="ru-RU" sz="1050" b="1" spc="-240">
                          <a:latin typeface="Times New Roman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ru-RU" sz="1050" b="1">
                          <a:latin typeface="Times New Roman"/>
                          <a:ea typeface="Microsoft Sans Serif"/>
                          <a:cs typeface="Times New Roman"/>
                        </a:rPr>
                        <a:t>о</a:t>
                      </a:r>
                      <a:r>
                        <a:rPr lang="ru-RU" sz="1050" b="1" spc="-240">
                          <a:latin typeface="Times New Roman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ru-RU" sz="1050" b="1">
                          <a:latin typeface="Times New Roman"/>
                          <a:ea typeface="Microsoft Sans Serif"/>
                          <a:cs typeface="Times New Roman"/>
                        </a:rPr>
                        <a:t>г</a:t>
                      </a:r>
                      <a:r>
                        <a:rPr lang="ru-RU" sz="1050" b="1" spc="-240">
                          <a:latin typeface="Times New Roman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ru-RU" sz="1050" b="1">
                          <a:latin typeface="Times New Roman"/>
                          <a:ea typeface="Microsoft Sans Serif"/>
                          <a:cs typeface="Times New Roman"/>
                        </a:rPr>
                        <a:t>о</a:t>
                      </a:r>
                      <a:endParaRPr lang="ru-RU" sz="1100"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40005" marR="26670" indent="-635" algn="ctr">
                        <a:lnSpc>
                          <a:spcPct val="101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Microsoft Sans Serif"/>
                          <a:cs typeface="Times New Roman"/>
                        </a:rPr>
                        <a:t>Задание 3.</a:t>
                      </a:r>
                      <a:r>
                        <a:rPr lang="ru-RU" sz="1050" spc="5">
                          <a:latin typeface="Times New Roman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ru-RU" sz="1050">
                          <a:latin typeface="Times New Roman"/>
                          <a:ea typeface="Microsoft Sans Serif"/>
                          <a:cs typeface="Times New Roman"/>
                        </a:rPr>
                        <a:t>Монологиче</a:t>
                      </a:r>
                      <a:r>
                        <a:rPr lang="ru-RU" sz="1050" spc="5">
                          <a:latin typeface="Times New Roman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ru-RU" sz="1050">
                          <a:latin typeface="Times New Roman"/>
                          <a:ea typeface="Microsoft Sans Serif"/>
                          <a:cs typeface="Times New Roman"/>
                        </a:rPr>
                        <a:t>ское</a:t>
                      </a:r>
                      <a:r>
                        <a:rPr lang="ru-RU" sz="1050" spc="5">
                          <a:latin typeface="Times New Roman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ru-RU" sz="1050" spc="-5">
                          <a:latin typeface="Times New Roman"/>
                          <a:ea typeface="Microsoft Sans Serif"/>
                          <a:cs typeface="Times New Roman"/>
                        </a:rPr>
                        <a:t>высказыван</a:t>
                      </a:r>
                      <a:r>
                        <a:rPr lang="ru-RU" sz="1050" spc="-200">
                          <a:latin typeface="Times New Roman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ru-RU" sz="1050">
                          <a:latin typeface="Times New Roman"/>
                          <a:ea typeface="Microsoft Sans Serif"/>
                          <a:cs typeface="Times New Roman"/>
                        </a:rPr>
                        <a:t>ие</a:t>
                      </a:r>
                      <a:endParaRPr lang="ru-RU" sz="1100"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Microsoft Sans Serif"/>
                        <a:cs typeface="Times New Roman"/>
                      </a:endParaRPr>
                    </a:p>
                    <a:p>
                      <a:pPr marL="825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Microsoft Sans Serif"/>
                          <a:cs typeface="Times New Roman"/>
                        </a:rPr>
                        <a:t>И</a:t>
                      </a:r>
                      <a:endParaRPr lang="ru-RU" sz="1100">
                        <a:latin typeface="Microsoft Sans Serif"/>
                        <a:ea typeface="Microsoft Sans Serif"/>
                        <a:cs typeface="Times New Roman"/>
                      </a:endParaRPr>
                    </a:p>
                    <a:p>
                      <a:pPr marL="127635" marR="118110" indent="6985"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Microsoft Sans Serif"/>
                          <a:cs typeface="Times New Roman"/>
                        </a:rPr>
                        <a:t>т</a:t>
                      </a:r>
                      <a:r>
                        <a:rPr lang="ru-RU" sz="1050" b="1" spc="-240">
                          <a:latin typeface="Times New Roman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ru-RU" sz="1050" b="1">
                          <a:latin typeface="Times New Roman"/>
                          <a:ea typeface="Microsoft Sans Serif"/>
                          <a:cs typeface="Times New Roman"/>
                        </a:rPr>
                        <a:t>о</a:t>
                      </a:r>
                      <a:r>
                        <a:rPr lang="ru-RU" sz="1050" b="1" spc="-240">
                          <a:latin typeface="Times New Roman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ru-RU" sz="1050" b="1">
                          <a:latin typeface="Times New Roman"/>
                          <a:ea typeface="Microsoft Sans Serif"/>
                          <a:cs typeface="Times New Roman"/>
                        </a:rPr>
                        <a:t>г</a:t>
                      </a:r>
                      <a:r>
                        <a:rPr lang="ru-RU" sz="1050" b="1" spc="-240">
                          <a:latin typeface="Times New Roman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ru-RU" sz="1050" b="1">
                          <a:latin typeface="Times New Roman"/>
                          <a:ea typeface="Microsoft Sans Serif"/>
                          <a:cs typeface="Times New Roman"/>
                        </a:rPr>
                        <a:t>о</a:t>
                      </a:r>
                      <a:endParaRPr lang="ru-RU" sz="1100"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Microsoft Sans Serif"/>
                        <a:cs typeface="Times New Roman"/>
                      </a:endParaRPr>
                    </a:p>
                    <a:p>
                      <a:pPr marL="57150" marR="19050" indent="-24765" algn="just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ru-RU" sz="1050" spc="-5">
                          <a:latin typeface="Times New Roman"/>
                          <a:ea typeface="Microsoft Sans Serif"/>
                          <a:cs typeface="Times New Roman"/>
                        </a:rPr>
                        <a:t>Задание </a:t>
                      </a:r>
                      <a:r>
                        <a:rPr lang="ru-RU" sz="1050">
                          <a:latin typeface="Times New Roman"/>
                          <a:ea typeface="Microsoft Sans Serif"/>
                          <a:cs typeface="Times New Roman"/>
                        </a:rPr>
                        <a:t>4.</a:t>
                      </a:r>
                      <a:r>
                        <a:rPr lang="ru-RU" sz="1050" spc="-200">
                          <a:latin typeface="Times New Roman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ru-RU" sz="1050">
                          <a:latin typeface="Times New Roman"/>
                          <a:ea typeface="Microsoft Sans Serif"/>
                          <a:cs typeface="Times New Roman"/>
                        </a:rPr>
                        <a:t>Участие в</a:t>
                      </a:r>
                      <a:r>
                        <a:rPr lang="ru-RU" sz="1050" spc="-200">
                          <a:latin typeface="Times New Roman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ru-RU" sz="1050">
                          <a:latin typeface="Times New Roman"/>
                          <a:ea typeface="Microsoft Sans Serif"/>
                          <a:cs typeface="Times New Roman"/>
                        </a:rPr>
                        <a:t>диалоге</a:t>
                      </a:r>
                      <a:endParaRPr lang="ru-RU" sz="1100"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Microsoft Sans Serif"/>
                        <a:cs typeface="Times New Roman"/>
                      </a:endParaRPr>
                    </a:p>
                    <a:p>
                      <a:pPr marL="889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Microsoft Sans Serif"/>
                          <a:cs typeface="Times New Roman"/>
                        </a:rPr>
                        <a:t>И</a:t>
                      </a:r>
                      <a:endParaRPr lang="ru-RU" sz="1100">
                        <a:latin typeface="Microsoft Sans Serif"/>
                        <a:ea typeface="Microsoft Sans Serif"/>
                        <a:cs typeface="Times New Roman"/>
                      </a:endParaRPr>
                    </a:p>
                    <a:p>
                      <a:pPr marL="128270" marR="117475" indent="6985"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Microsoft Sans Serif"/>
                          <a:cs typeface="Times New Roman"/>
                        </a:rPr>
                        <a:t>т</a:t>
                      </a:r>
                      <a:r>
                        <a:rPr lang="ru-RU" sz="1050" b="1" spc="-240">
                          <a:latin typeface="Times New Roman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ru-RU" sz="1050" b="1">
                          <a:latin typeface="Times New Roman"/>
                          <a:ea typeface="Microsoft Sans Serif"/>
                          <a:cs typeface="Times New Roman"/>
                        </a:rPr>
                        <a:t>о</a:t>
                      </a:r>
                      <a:r>
                        <a:rPr lang="ru-RU" sz="1050" b="1" spc="-240">
                          <a:latin typeface="Times New Roman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ru-RU" sz="1050" b="1">
                          <a:latin typeface="Times New Roman"/>
                          <a:ea typeface="Microsoft Sans Serif"/>
                          <a:cs typeface="Times New Roman"/>
                        </a:rPr>
                        <a:t>г</a:t>
                      </a:r>
                      <a:r>
                        <a:rPr lang="ru-RU" sz="1050" b="1" spc="-240">
                          <a:latin typeface="Times New Roman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ru-RU" sz="1050" b="1">
                          <a:latin typeface="Times New Roman"/>
                          <a:ea typeface="Microsoft Sans Serif"/>
                          <a:cs typeface="Times New Roman"/>
                        </a:rPr>
                        <a:t>о</a:t>
                      </a:r>
                      <a:endParaRPr lang="ru-RU" sz="1100"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Microsoft Sans Serif"/>
                        <a:cs typeface="Times New Roman"/>
                      </a:endParaRPr>
                    </a:p>
                    <a:p>
                      <a:pPr marL="240665">
                        <a:spcBef>
                          <a:spcPts val="880"/>
                        </a:spcBef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Microsoft Sans Serif"/>
                          <a:cs typeface="Times New Roman"/>
                        </a:rPr>
                        <a:t>Грамотность</a:t>
                      </a:r>
                      <a:r>
                        <a:rPr lang="ru-RU" sz="1050" spc="-55">
                          <a:latin typeface="Times New Roman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ru-RU" sz="1050">
                          <a:latin typeface="Times New Roman"/>
                          <a:ea typeface="Microsoft Sans Serif"/>
                          <a:cs typeface="Times New Roman"/>
                        </a:rPr>
                        <a:t>речи</a:t>
                      </a:r>
                      <a:endParaRPr lang="ru-RU" sz="1100"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Microsoft Sans Serif"/>
                        <a:cs typeface="Times New Roman"/>
                      </a:endParaRPr>
                    </a:p>
                    <a:p>
                      <a:pPr marL="1270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Microsoft Sans Serif"/>
                          <a:cs typeface="Times New Roman"/>
                        </a:rPr>
                        <a:t>И</a:t>
                      </a:r>
                      <a:endParaRPr lang="ru-RU" sz="1100">
                        <a:latin typeface="Microsoft Sans Serif"/>
                        <a:ea typeface="Microsoft Sans Serif"/>
                        <a:cs typeface="Times New Roman"/>
                      </a:endParaRPr>
                    </a:p>
                    <a:p>
                      <a:pPr marL="130175" marR="115570" indent="6350" algn="just"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/>
                          <a:ea typeface="Microsoft Sans Serif"/>
                          <a:cs typeface="Times New Roman"/>
                        </a:rPr>
                        <a:t>т</a:t>
                      </a:r>
                      <a:r>
                        <a:rPr lang="ru-RU" sz="1050" b="1" spc="-240">
                          <a:latin typeface="Times New Roman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ru-RU" sz="1050" b="1">
                          <a:latin typeface="Times New Roman"/>
                          <a:ea typeface="Microsoft Sans Serif"/>
                          <a:cs typeface="Times New Roman"/>
                        </a:rPr>
                        <a:t>о</a:t>
                      </a:r>
                      <a:r>
                        <a:rPr lang="ru-RU" sz="1050" b="1" spc="-240">
                          <a:latin typeface="Times New Roman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ru-RU" sz="1050" b="1">
                          <a:latin typeface="Times New Roman"/>
                          <a:ea typeface="Microsoft Sans Serif"/>
                          <a:cs typeface="Times New Roman"/>
                        </a:rPr>
                        <a:t>г</a:t>
                      </a:r>
                      <a:r>
                        <a:rPr lang="ru-RU" sz="1050" b="1" spc="-240">
                          <a:latin typeface="Times New Roman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ru-RU" sz="1050" b="1">
                          <a:latin typeface="Times New Roman"/>
                          <a:ea typeface="Microsoft Sans Serif"/>
                          <a:cs typeface="Times New Roman"/>
                        </a:rPr>
                        <a:t>о</a:t>
                      </a:r>
                      <a:endParaRPr lang="ru-RU" sz="1100"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Microsoft Sans Serif"/>
                        <a:cs typeface="Times New Roman"/>
                      </a:endParaRPr>
                    </a:p>
                    <a:p>
                      <a:pPr marL="58420" marR="44450" indent="5715" algn="just">
                        <a:lnSpc>
                          <a:spcPct val="101000"/>
                        </a:lnSpc>
                        <a:spcBef>
                          <a:spcPts val="835"/>
                        </a:spcBef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Microsoft Sans Serif"/>
                          <a:cs typeface="Times New Roman"/>
                        </a:rPr>
                        <a:t>Общее</a:t>
                      </a:r>
                      <a:r>
                        <a:rPr lang="ru-RU" sz="1050" spc="-255">
                          <a:latin typeface="Times New Roman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ru-RU" sz="1050">
                          <a:latin typeface="Times New Roman"/>
                          <a:ea typeface="Microsoft Sans Serif"/>
                          <a:cs typeface="Times New Roman"/>
                        </a:rPr>
                        <a:t>кол-во</a:t>
                      </a:r>
                      <a:r>
                        <a:rPr lang="ru-RU" sz="1050" spc="5">
                          <a:latin typeface="Times New Roman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ru-RU" sz="1050">
                          <a:latin typeface="Times New Roman"/>
                          <a:ea typeface="Microsoft Sans Serif"/>
                          <a:cs typeface="Times New Roman"/>
                        </a:rPr>
                        <a:t>баллов</a:t>
                      </a:r>
                      <a:endParaRPr lang="ru-RU" sz="1100"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Microsoft Sans Serif"/>
                        <a:cs typeface="Times New Roman"/>
                      </a:endParaRPr>
                    </a:p>
                    <a:p>
                      <a:pPr marL="42545" marR="22860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Microsoft Sans Serif"/>
                          <a:cs typeface="Times New Roman"/>
                        </a:rPr>
                        <a:t>Отметка</a:t>
                      </a:r>
                      <a:r>
                        <a:rPr lang="ru-RU" sz="1050" spc="-240">
                          <a:latin typeface="Times New Roman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ru-RU" sz="1050" spc="-10">
                          <a:latin typeface="Times New Roman"/>
                          <a:ea typeface="Microsoft Sans Serif"/>
                          <a:cs typeface="Times New Roman"/>
                        </a:rPr>
                        <a:t>о</a:t>
                      </a:r>
                      <a:r>
                        <a:rPr lang="ru-RU" sz="1050" spc="-45">
                          <a:latin typeface="Times New Roman"/>
                          <a:ea typeface="Microsoft Sans Serif"/>
                          <a:cs typeface="Times New Roman"/>
                        </a:rPr>
                        <a:t> </a:t>
                      </a:r>
                      <a:r>
                        <a:rPr lang="ru-RU" sz="1050" spc="-10">
                          <a:latin typeface="Times New Roman"/>
                          <a:ea typeface="Microsoft Sans Serif"/>
                          <a:cs typeface="Times New Roman"/>
                        </a:rPr>
                        <a:t>зачете</a:t>
                      </a:r>
                      <a:endParaRPr lang="ru-RU" sz="1100"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6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6200">
                        <a:spcBef>
                          <a:spcPts val="62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Microsoft Sans Serif"/>
                          <a:ea typeface="Microsoft Sans Serif"/>
                          <a:cs typeface="Times New Roman"/>
                        </a:rPr>
                        <a:t>Ч1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spcBef>
                          <a:spcPts val="62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Microsoft Sans Serif"/>
                          <a:ea typeface="Microsoft Sans Serif"/>
                          <a:cs typeface="Times New Roman"/>
                        </a:rPr>
                        <a:t>Ч2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spcBef>
                          <a:spcPts val="62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Microsoft Sans Serif"/>
                          <a:ea typeface="Microsoft Sans Serif"/>
                          <a:cs typeface="Times New Roman"/>
                        </a:rPr>
                        <a:t>Ч3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>
                        <a:spcBef>
                          <a:spcPts val="62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Microsoft Sans Serif"/>
                          <a:ea typeface="Microsoft Sans Serif"/>
                          <a:cs typeface="Times New Roman"/>
                        </a:rPr>
                        <a:t>П1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spcBef>
                          <a:spcPts val="62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Microsoft Sans Serif"/>
                          <a:ea typeface="Microsoft Sans Serif"/>
                          <a:cs typeface="Times New Roman"/>
                        </a:rPr>
                        <a:t>П2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spcBef>
                          <a:spcPts val="62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Microsoft Sans Serif"/>
                          <a:ea typeface="Microsoft Sans Serif"/>
                          <a:cs typeface="Times New Roman"/>
                        </a:rPr>
                        <a:t>П3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5405">
                        <a:spcBef>
                          <a:spcPts val="62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Microsoft Sans Serif"/>
                          <a:ea typeface="Microsoft Sans Serif"/>
                          <a:cs typeface="Times New Roman"/>
                        </a:rPr>
                        <a:t>М1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spcBef>
                          <a:spcPts val="62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Microsoft Sans Serif"/>
                          <a:ea typeface="Microsoft Sans Serif"/>
                          <a:cs typeface="Times New Roman"/>
                        </a:rPr>
                        <a:t>М2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4785" marR="173355" algn="ctr">
                        <a:spcBef>
                          <a:spcPts val="62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Microsoft Sans Serif"/>
                          <a:ea typeface="Microsoft Sans Serif"/>
                          <a:cs typeface="Times New Roman"/>
                        </a:rPr>
                        <a:t>Д1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9690">
                        <a:spcBef>
                          <a:spcPts val="62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Microsoft Sans Serif"/>
                          <a:ea typeface="Microsoft Sans Serif"/>
                          <a:cs typeface="Times New Roman"/>
                        </a:rPr>
                        <a:t>Р1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spcBef>
                          <a:spcPts val="62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Microsoft Sans Serif"/>
                          <a:ea typeface="Microsoft Sans Serif"/>
                          <a:cs typeface="Times New Roman"/>
                        </a:rPr>
                        <a:t>Р2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325">
                        <a:spcBef>
                          <a:spcPts val="62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Microsoft Sans Serif"/>
                          <a:ea typeface="Microsoft Sans Serif"/>
                          <a:cs typeface="Times New Roman"/>
                        </a:rPr>
                        <a:t>Р3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spcBef>
                          <a:spcPts val="62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latin typeface="Microsoft Sans Serif"/>
                          <a:ea typeface="Microsoft Sans Serif"/>
                          <a:cs typeface="Times New Roman"/>
                        </a:rPr>
                        <a:t>Р4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spcBef>
                          <a:spcPts val="625"/>
                        </a:spcBef>
                        <a:spcAft>
                          <a:spcPts val="0"/>
                        </a:spcAft>
                      </a:pPr>
                      <a:r>
                        <a:rPr lang="ru-RU" sz="1100" strike="sngStrike">
                          <a:latin typeface="Microsoft Sans Serif"/>
                          <a:ea typeface="Microsoft Sans Serif"/>
                          <a:cs typeface="Times New Roman"/>
                        </a:rPr>
                        <a:t>Р5</a:t>
                      </a:r>
                      <a:endParaRPr lang="ru-RU" sz="1100"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5507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latin typeface="Times New Roman"/>
                          <a:ea typeface="Microsoft Sans Serif"/>
                          <a:cs typeface="Times New Roman"/>
                        </a:rPr>
                        <a:t>Максимальный</a:t>
                      </a:r>
                      <a:r>
                        <a:rPr lang="ru-RU" sz="1800" dirty="0">
                          <a:solidFill>
                            <a:srgbClr val="C00000"/>
                          </a:solidFill>
                          <a:latin typeface="Times New Roman"/>
                          <a:ea typeface="Microsoft Sans Serif"/>
                          <a:cs typeface="Microsoft Sans Serif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C00000"/>
                          </a:solidFill>
                          <a:latin typeface="Times New Roman"/>
                          <a:ea typeface="Microsoft Sans Serif"/>
                          <a:cs typeface="Times New Roman"/>
                        </a:rPr>
                        <a:t>балл</a:t>
                      </a:r>
                      <a:endParaRPr lang="ru-RU" sz="1000" dirty="0"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C00000"/>
                          </a:solidFill>
                          <a:latin typeface="Times New Roman"/>
                          <a:ea typeface="Microsoft Sans Serif"/>
                          <a:cs typeface="Microsoft Sans Serif"/>
                        </a:rPr>
                        <a:t>1</a:t>
                      </a:r>
                      <a:endParaRPr lang="ru-RU" sz="1400" dirty="0"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C00000"/>
                          </a:solidFill>
                          <a:latin typeface="Times New Roman"/>
                          <a:ea typeface="Microsoft Sans Serif"/>
                          <a:cs typeface="Microsoft Sans Serif"/>
                        </a:rPr>
                        <a:t>1</a:t>
                      </a:r>
                      <a:endParaRPr lang="ru-RU" sz="1400" dirty="0"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C00000"/>
                          </a:solidFill>
                          <a:latin typeface="Times New Roman"/>
                          <a:ea typeface="Microsoft Sans Serif"/>
                          <a:cs typeface="Microsoft Sans Serif"/>
                        </a:rPr>
                        <a:t>1</a:t>
                      </a:r>
                      <a:endParaRPr lang="ru-RU" sz="1400" dirty="0"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1F497D"/>
                          </a:solidFill>
                          <a:latin typeface="Times New Roman"/>
                          <a:ea typeface="Microsoft Sans Serif"/>
                          <a:cs typeface="Microsoft Sans Serif"/>
                        </a:rPr>
                        <a:t>3</a:t>
                      </a:r>
                      <a:endParaRPr lang="ru-RU" sz="1400" dirty="0"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C00000"/>
                          </a:solidFill>
                          <a:latin typeface="Times New Roman"/>
                          <a:ea typeface="Microsoft Sans Serif"/>
                          <a:cs typeface="Microsoft Sans Serif"/>
                        </a:rPr>
                        <a:t>2</a:t>
                      </a:r>
                      <a:endParaRPr lang="ru-RU" sz="1400" dirty="0"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C00000"/>
                          </a:solidFill>
                          <a:latin typeface="Times New Roman"/>
                          <a:ea typeface="Microsoft Sans Serif"/>
                          <a:cs typeface="Microsoft Sans Serif"/>
                        </a:rPr>
                        <a:t>1</a:t>
                      </a:r>
                      <a:endParaRPr lang="ru-RU" sz="1400" dirty="0"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C00000"/>
                          </a:solidFill>
                          <a:latin typeface="Times New Roman"/>
                          <a:ea typeface="Microsoft Sans Serif"/>
                          <a:cs typeface="Microsoft Sans Serif"/>
                        </a:rPr>
                        <a:t>1</a:t>
                      </a:r>
                      <a:endParaRPr lang="ru-RU" sz="1400" dirty="0"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1F497D"/>
                          </a:solidFill>
                          <a:latin typeface="Times New Roman"/>
                          <a:ea typeface="Microsoft Sans Serif"/>
                          <a:cs typeface="Microsoft Sans Serif"/>
                        </a:rPr>
                        <a:t>4</a:t>
                      </a:r>
                      <a:endParaRPr lang="ru-RU" sz="1400" dirty="0"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C00000"/>
                          </a:solidFill>
                          <a:latin typeface="Times New Roman"/>
                          <a:ea typeface="Microsoft Sans Serif"/>
                          <a:cs typeface="Microsoft Sans Serif"/>
                        </a:rPr>
                        <a:t>2</a:t>
                      </a:r>
                      <a:endParaRPr lang="ru-RU" sz="1400" dirty="0"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C00000"/>
                          </a:solidFill>
                          <a:latin typeface="Times New Roman"/>
                          <a:ea typeface="Microsoft Sans Serif"/>
                          <a:cs typeface="Microsoft Sans Serif"/>
                        </a:rPr>
                        <a:t>1</a:t>
                      </a:r>
                      <a:endParaRPr lang="ru-RU" sz="1400" dirty="0"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1F497D"/>
                          </a:solidFill>
                          <a:latin typeface="Times New Roman"/>
                          <a:ea typeface="Microsoft Sans Serif"/>
                          <a:cs typeface="Microsoft Sans Serif"/>
                        </a:rPr>
                        <a:t>3</a:t>
                      </a:r>
                      <a:endParaRPr lang="ru-RU" sz="1400" dirty="0"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C00000"/>
                          </a:solidFill>
                          <a:latin typeface="Times New Roman"/>
                          <a:ea typeface="Microsoft Sans Serif"/>
                          <a:cs typeface="Microsoft Sans Serif"/>
                        </a:rPr>
                        <a:t>3</a:t>
                      </a:r>
                      <a:endParaRPr lang="ru-RU" sz="1400" dirty="0"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1F497D"/>
                          </a:solidFill>
                          <a:latin typeface="Times New Roman"/>
                          <a:ea typeface="Microsoft Sans Serif"/>
                          <a:cs typeface="Microsoft Sans Serif"/>
                        </a:rPr>
                        <a:t>3</a:t>
                      </a:r>
                      <a:endParaRPr lang="ru-RU" sz="1400" dirty="0"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C00000"/>
                          </a:solidFill>
                          <a:latin typeface="Times New Roman"/>
                          <a:ea typeface="Microsoft Sans Serif"/>
                          <a:cs typeface="Microsoft Sans Serif"/>
                        </a:rPr>
                        <a:t>2</a:t>
                      </a:r>
                      <a:endParaRPr lang="ru-RU" sz="1400"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rgbClr val="C00000"/>
                          </a:solidFill>
                          <a:latin typeface="Times New Roman"/>
                          <a:ea typeface="Microsoft Sans Serif"/>
                          <a:cs typeface="Microsoft Sans Serif"/>
                        </a:rPr>
                        <a:t>2</a:t>
                      </a:r>
                      <a:endParaRPr lang="ru-RU" sz="1400"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C00000"/>
                          </a:solidFill>
                          <a:latin typeface="Times New Roman"/>
                          <a:ea typeface="Microsoft Sans Serif"/>
                          <a:cs typeface="Microsoft Sans Serif"/>
                        </a:rPr>
                        <a:t>2</a:t>
                      </a:r>
                      <a:endParaRPr lang="ru-RU" sz="1400" dirty="0"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rgbClr val="C00000"/>
                          </a:solidFill>
                          <a:latin typeface="Times New Roman"/>
                          <a:ea typeface="Microsoft Sans Serif"/>
                          <a:cs typeface="Microsoft Sans Serif"/>
                        </a:rPr>
                        <a:t>1</a:t>
                      </a:r>
                      <a:endParaRPr lang="ru-RU" sz="1400" dirty="0"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C00000"/>
                          </a:solidFill>
                          <a:latin typeface="Times New Roman"/>
                          <a:ea typeface="Microsoft Sans Serif"/>
                          <a:cs typeface="Times New Roman"/>
                        </a:rPr>
                        <a:t>Убрали</a:t>
                      </a:r>
                      <a:r>
                        <a:rPr lang="ru-RU" sz="900" dirty="0">
                          <a:solidFill>
                            <a:srgbClr val="C00000"/>
                          </a:solidFill>
                          <a:latin typeface="Times New Roman"/>
                          <a:ea typeface="Microsoft Sans Serif"/>
                          <a:cs typeface="Microsoft Sans Serif"/>
                        </a:rPr>
                        <a:t> </a:t>
                      </a:r>
                      <a:r>
                        <a:rPr lang="ru-RU" sz="900" dirty="0">
                          <a:solidFill>
                            <a:srgbClr val="C00000"/>
                          </a:solidFill>
                          <a:latin typeface="Times New Roman"/>
                          <a:ea typeface="Microsoft Sans Serif"/>
                          <a:cs typeface="Times New Roman"/>
                        </a:rPr>
                        <a:t>в</a:t>
                      </a:r>
                      <a:r>
                        <a:rPr lang="ru-RU" sz="900" dirty="0">
                          <a:solidFill>
                            <a:srgbClr val="C00000"/>
                          </a:solidFill>
                          <a:latin typeface="Times New Roman"/>
                          <a:ea typeface="Microsoft Sans Serif"/>
                          <a:cs typeface="Microsoft Sans Serif"/>
                        </a:rPr>
                        <a:t> 2025 </a:t>
                      </a:r>
                      <a:endParaRPr lang="ru-RU" sz="1050" dirty="0"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rgbClr val="1F497D"/>
                          </a:solidFill>
                          <a:latin typeface="Times New Roman"/>
                          <a:ea typeface="Microsoft Sans Serif"/>
                          <a:cs typeface="Microsoft Sans Serif"/>
                        </a:rPr>
                        <a:t>7</a:t>
                      </a:r>
                      <a:endParaRPr lang="ru-RU" sz="1400" dirty="0"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rgbClr val="1F497D"/>
                          </a:solidFill>
                          <a:latin typeface="Times New Roman"/>
                          <a:ea typeface="Microsoft Sans Serif"/>
                          <a:cs typeface="Microsoft Sans Serif"/>
                        </a:rPr>
                        <a:t>20</a:t>
                      </a:r>
                      <a:endParaRPr lang="ru-RU" sz="1400" dirty="0"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600" dirty="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2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2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2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5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 dirty="0">
                        <a:latin typeface="Times New Roman"/>
                        <a:ea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51520" y="188640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ИС-04. Форма черновика для внесения первичной информации по оцениванию ответов участников итогового собеседования экспертами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Были внесены изменения в 2024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329642" cy="535785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Претерпели некоторые изменения критерии оценивания заданий.</a:t>
            </a:r>
          </a:p>
          <a:p>
            <a:r>
              <a:rPr lang="ru-RU" dirty="0" smtClean="0"/>
              <a:t>1. Грамотность речи будет оцениваться </a:t>
            </a:r>
            <a:r>
              <a:rPr lang="ru-RU" dirty="0" smtClean="0">
                <a:solidFill>
                  <a:srgbClr val="C00000"/>
                </a:solidFill>
              </a:rPr>
              <a:t>в целом по заданиям 1-4. (один раз за все задания)</a:t>
            </a:r>
          </a:p>
          <a:p>
            <a:r>
              <a:rPr lang="ru-RU" dirty="0" smtClean="0"/>
              <a:t>2. Если участник </a:t>
            </a:r>
            <a:r>
              <a:rPr lang="ru-RU" dirty="0" smtClean="0">
                <a:solidFill>
                  <a:srgbClr val="C00000"/>
                </a:solidFill>
              </a:rPr>
              <a:t>не приступал к выполнению 2-х </a:t>
            </a:r>
            <a:r>
              <a:rPr lang="ru-RU" dirty="0" smtClean="0"/>
              <a:t>и более заданий, то по всем критериям оценивания грамотности речи ему ставится </a:t>
            </a:r>
            <a:r>
              <a:rPr lang="ru-RU" dirty="0" smtClean="0">
                <a:solidFill>
                  <a:srgbClr val="C00000"/>
                </a:solidFill>
              </a:rPr>
              <a:t>0 баллов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3. Если участник итогового собеседования </a:t>
            </a:r>
            <a:r>
              <a:rPr lang="ru-RU" dirty="0" smtClean="0">
                <a:solidFill>
                  <a:srgbClr val="C00000"/>
                </a:solidFill>
              </a:rPr>
              <a:t>пересказал текст не подробно, а в сжатом формате,</a:t>
            </a:r>
            <a:r>
              <a:rPr lang="ru-RU" dirty="0" smtClean="0"/>
              <a:t> то общее количество баллов, которое получил участник итогового собеседования </a:t>
            </a:r>
            <a:r>
              <a:rPr lang="ru-RU" dirty="0" smtClean="0">
                <a:solidFill>
                  <a:srgbClr val="C00000"/>
                </a:solidFill>
              </a:rPr>
              <a:t>по критериям П1–П4 (пересказ), уменьшается на 1 балл.</a:t>
            </a:r>
          </a:p>
          <a:p>
            <a:r>
              <a:rPr lang="ru-RU" dirty="0" smtClean="0"/>
              <a:t>4. </a:t>
            </a:r>
            <a:r>
              <a:rPr lang="ru-RU" dirty="0" smtClean="0">
                <a:solidFill>
                  <a:srgbClr val="C00000"/>
                </a:solidFill>
              </a:rPr>
              <a:t>Введены единые сокращения: Ч (чтение), М (монолог), П (пересказ), Д (диалог), Р (грамотность речи).</a:t>
            </a:r>
          </a:p>
          <a:p>
            <a:r>
              <a:rPr lang="ru-RU" dirty="0" smtClean="0"/>
              <a:t>5. Критерий </a:t>
            </a:r>
            <a:r>
              <a:rPr lang="ru-RU" dirty="0" smtClean="0">
                <a:solidFill>
                  <a:srgbClr val="C00000"/>
                </a:solidFill>
              </a:rPr>
              <a:t>«Искажение слов» включён в систему критериев оценивания чтения вслух.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74345"/>
            <a:ext cx="741682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Участникам  ОВЗ (ЗПР) дополнительно дают 30 мин  (всего -45мин)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Оценивается только:</a:t>
            </a:r>
            <a:endParaRPr lang="ru-RU" sz="3200" dirty="0" smtClean="0"/>
          </a:p>
          <a:p>
            <a:r>
              <a:rPr lang="ru-RU" sz="3200" dirty="0" smtClean="0"/>
              <a:t>Ч1(1)-1</a:t>
            </a:r>
          </a:p>
          <a:p>
            <a:r>
              <a:rPr lang="ru-RU" sz="3200" dirty="0" smtClean="0"/>
              <a:t> П1(2)-2</a:t>
            </a:r>
          </a:p>
          <a:p>
            <a:r>
              <a:rPr lang="ru-RU" sz="3200" dirty="0" smtClean="0"/>
              <a:t> П2(1),-1</a:t>
            </a:r>
          </a:p>
          <a:p>
            <a:r>
              <a:rPr lang="ru-RU" sz="3200" dirty="0" smtClean="0"/>
              <a:t>П3(1) - 1</a:t>
            </a:r>
          </a:p>
          <a:p>
            <a:r>
              <a:rPr lang="ru-RU" sz="3200" dirty="0" smtClean="0"/>
              <a:t> М1(2),-2</a:t>
            </a:r>
          </a:p>
          <a:p>
            <a:r>
              <a:rPr lang="ru-RU" sz="3200" dirty="0" smtClean="0"/>
              <a:t>М2(1)- 1</a:t>
            </a:r>
          </a:p>
          <a:p>
            <a:r>
              <a:rPr lang="ru-RU" sz="3200" dirty="0" smtClean="0"/>
              <a:t>Д2(2) -3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ЗАЧЕТ</a:t>
            </a:r>
            <a:r>
              <a:rPr lang="ru-RU" sz="3200" dirty="0" smtClean="0"/>
              <a:t> за 11- 5 баллов </a:t>
            </a:r>
            <a:endParaRPr lang="ru-RU" sz="32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7809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ПАМЯТКА ДЛЯ УЧАЩИХСЯ 9-Х КЛАССОВ по подготовке к итоговому собеседованию по русскому языку в 2025 году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8928992" cy="58772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/>
              <a:t>      </a:t>
            </a:r>
            <a:r>
              <a:rPr lang="ru-RU" sz="1600" dirty="0" smtClean="0"/>
              <a:t>Дорогой выпускник! Итоговое собеседование (далее – ИС) по русскому языку оценивается по системе «зачёт – незачёт» и является допуском к ГИА-9.</a:t>
            </a:r>
          </a:p>
          <a:p>
            <a:pPr>
              <a:buNone/>
            </a:pPr>
            <a:r>
              <a:rPr lang="ru-RU" sz="1600" dirty="0" smtClean="0"/>
              <a:t> ИС состоит из 4 заданий. Задания 1 и 2 выполняются с использованием одного текста. Задание 1 – выразительное чтение текста. Время на подготовку – 2 мин., на чтение вслух – 2 мин. </a:t>
            </a:r>
          </a:p>
          <a:p>
            <a:pPr>
              <a:buNone/>
            </a:pPr>
            <a:r>
              <a:rPr lang="ru-RU" sz="1600" dirty="0" smtClean="0"/>
              <a:t>В задании 2 предлагается подробно пересказать прочитанный текст. Важно сохранить все </a:t>
            </a:r>
            <a:r>
              <a:rPr lang="ru-RU" sz="1600" dirty="0" err="1" smtClean="0"/>
              <a:t>микротемы</a:t>
            </a:r>
            <a:r>
              <a:rPr lang="ru-RU" sz="1600" dirty="0" smtClean="0"/>
              <a:t> и не забыть уместно и грамотно включить в текст приведённое в задании высказывание. Время на подготовку – 2 мин., на пересказ – до 3 мин. </a:t>
            </a:r>
          </a:p>
          <a:p>
            <a:pPr>
              <a:buNone/>
            </a:pPr>
            <a:r>
              <a:rPr lang="ru-RU" sz="1600" dirty="0" smtClean="0"/>
              <a:t>Задания 3 и 4 тематически связаны между собой и не имеют отношения к заданиям 1 и 2.</a:t>
            </a:r>
          </a:p>
          <a:p>
            <a:pPr>
              <a:buNone/>
            </a:pPr>
            <a:r>
              <a:rPr lang="ru-RU" sz="1600" dirty="0" smtClean="0"/>
              <a:t> В задании 3 предлагается выбрать один из трёх предложенных вариантов монолога: описание фотографии, повествование на основе жизненного опыта, рассуждение по одной из сформулированных проблем. Высказывание должно быть связным, соответствовать теме и состоять не менее чем из 10 фраз. Время на подготовку – 1 мин. Продолжительность Вашего высказывания – не более 3 мин. </a:t>
            </a:r>
          </a:p>
          <a:p>
            <a:pPr>
              <a:buNone/>
            </a:pPr>
            <a:r>
              <a:rPr lang="ru-RU" sz="1600" dirty="0" smtClean="0"/>
              <a:t>Задание 4 - диалог (ответ на вопросы экзаменатора) по теме предыдущего задания (без подготовки, время ответа - до 3 мин.).</a:t>
            </a:r>
          </a:p>
          <a:p>
            <a:pPr>
              <a:buNone/>
            </a:pPr>
            <a:r>
              <a:rPr lang="ru-RU" sz="1600" dirty="0" smtClean="0"/>
              <a:t> Общее время итогового собеседования (включая время на подготовку) – 15- 16 мин. На протяжении всего времени ответа ведётся аудиозапись. Перед началом итогового собеседования назовите свои ФИО и номер варианта, перед выполнением каждого задания произносите его номер.</a:t>
            </a:r>
          </a:p>
          <a:p>
            <a:pPr>
              <a:buNone/>
            </a:pPr>
            <a:r>
              <a:rPr lang="ru-RU" sz="1600" dirty="0" smtClean="0"/>
              <a:t> Постарайтесь полностью выполнить поставленные задачи, говорить ясно и чётко, не отходить от темы и следовать предложенному плану ответа. Так Вы сможете набрать наибольшее количество баллов. Максимальное количество баллов – 20. Зачёт выставляется в случае, если за выполнение работы Вы набрали 10 или более баллов.</a:t>
            </a:r>
            <a:endParaRPr lang="ru-RU" sz="16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9036496" cy="666936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При выполнении заданий помните: </a:t>
            </a:r>
          </a:p>
          <a:p>
            <a:pPr marL="514350" indent="-514350">
              <a:buAutoNum type="arabicPeriod"/>
            </a:pPr>
            <a:r>
              <a:rPr lang="ru-RU" sz="4400" dirty="0" smtClean="0"/>
              <a:t>В задании 1 (чтение текста вслух) важно читать текст с интонацией, соответствующей пунктуационному оформлению текста, выдерживая необходимый для успешной коммуникации темп. В тексте будут написанные цифрами числительные, которые нужно прочитать правильно (повторите их склонение).Максимальное количество баллов за задание – 3.</a:t>
            </a:r>
          </a:p>
          <a:p>
            <a:pPr marL="514350" indent="-514350">
              <a:buAutoNum type="arabicPeriod"/>
            </a:pPr>
            <a:r>
              <a:rPr lang="ru-RU" sz="4400" dirty="0" smtClean="0"/>
              <a:t> 2. Задание 2 (подробный пересказ с включением цитаты) оценивается по следующим критериям: сохранение при пересказе всех </a:t>
            </a:r>
            <a:r>
              <a:rPr lang="ru-RU" sz="4400" dirty="0" err="1" smtClean="0"/>
              <a:t>микротем</a:t>
            </a:r>
            <a:r>
              <a:rPr lang="ru-RU" sz="4400" dirty="0" smtClean="0"/>
              <a:t> текста и уместность, логичность и правильность включения указанной цитаты в пересказ. Максимальный балл – 4.</a:t>
            </a:r>
          </a:p>
          <a:p>
            <a:pPr marL="514350" indent="-514350">
              <a:buAutoNum type="arabicPeriod"/>
            </a:pPr>
            <a:r>
              <a:rPr lang="ru-RU" sz="4400" dirty="0" smtClean="0"/>
              <a:t>Важно: Пользоваться исходным текстом нельзя, его необходимо будет сдать экзаменатору. Но цитату для включения в ответ Вы сможете прочитать. При подготовке к пересказу разрешается делать записи в «Поле для заметок» КИМ. </a:t>
            </a:r>
          </a:p>
          <a:p>
            <a:pPr marL="514350" indent="-514350">
              <a:buAutoNum type="arabicPeriod"/>
            </a:pPr>
            <a:r>
              <a:rPr lang="ru-RU" sz="4400" dirty="0" smtClean="0"/>
              <a:t>Обязательно составьте там подробный план в соответствии с абзацами, выпишите важные фактические данные (даты, географические названия, имена, цифры).</a:t>
            </a:r>
          </a:p>
          <a:p>
            <a:pPr marL="514350" indent="-514350">
              <a:buAutoNum type="arabicPeriod"/>
            </a:pPr>
            <a:r>
              <a:rPr lang="ru-RU" sz="4400" dirty="0" smtClean="0"/>
              <a:t> При выполнении других заданий итогового собеседования делать письменные заметки не разрешается (разрешены подчеркивания и разметка).</a:t>
            </a:r>
            <a:endParaRPr lang="ru-RU" sz="44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7272808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4100" dirty="0" smtClean="0"/>
              <a:t> </a:t>
            </a:r>
            <a:r>
              <a:rPr lang="ru-RU" sz="4100" b="1" dirty="0" smtClean="0"/>
              <a:t>В задании 3 </a:t>
            </a:r>
            <a:r>
              <a:rPr lang="ru-RU" sz="4100" dirty="0" smtClean="0"/>
              <a:t>необходимо выбрать один из трёх предложенных вариантов беседы: описание фотографии, повествование на основе жизненного опыта, рассуждение об одной из сформулированных проблем – и построить монологическое высказывание. Время на подготовку – 1 мин. </a:t>
            </a:r>
          </a:p>
          <a:p>
            <a:pPr>
              <a:buNone/>
            </a:pPr>
            <a:r>
              <a:rPr lang="ru-RU" sz="4100" dirty="0" smtClean="0"/>
              <a:t>Высказывание должно быть связным, соответствовать теме и состоять не менее чем из 10 фраз. Повторите особенности типов текста (описание, повествование, рассуждение). Старайтесь строить свой ответ в соответствии с особенностями выбранного Вами типа текста, однако при необходимости можно включать элементы других типов, например, в повествовании могут быть уместны элементы рассуждения. Максимальный балл – 3. 4. </a:t>
            </a:r>
          </a:p>
          <a:p>
            <a:pPr>
              <a:buNone/>
            </a:pPr>
            <a:r>
              <a:rPr lang="ru-RU" sz="4100" b="1" dirty="0" smtClean="0"/>
              <a:t>Задание 4</a:t>
            </a:r>
            <a:r>
              <a:rPr lang="ru-RU" sz="4100" dirty="0" smtClean="0"/>
              <a:t> (диалог) оценивает Вашу способность понимать поставленные экзаменатором вопросы (по теме задания 3) и давать на них точные развернутые ответы. Постарайтесь ответить на все вопросы, избегайте односложных ответов. После конкретного ответа на поставленный вопрос Вы можете высказать свое мнение по теме, сравнить его с другими, привести пример из жизни или литературы, обратиться к истории вопроса, включить в ответ элементы описания рассматриваемого лица/ предмета/ события и др. Максимальный балл – 3. 5. </a:t>
            </a:r>
          </a:p>
          <a:p>
            <a:pPr>
              <a:buNone/>
            </a:pPr>
            <a:r>
              <a:rPr lang="ru-RU" sz="4100" dirty="0" smtClean="0"/>
              <a:t>Старайтесь говорить грамотно, используйте разнообразную лексику и синтаксические конструкции. В целом грамотная речь на собеседовании может принести Вам 7 баллов.</a:t>
            </a:r>
          </a:p>
          <a:p>
            <a:pPr>
              <a:buNone/>
            </a:pPr>
            <a:r>
              <a:rPr lang="ru-RU" sz="4100" dirty="0" smtClean="0"/>
              <a:t> Если Вы заметили, что допустили ошибку, исправьте ее до завершения выполнения задания. Не отказывайтесь от выполнения задания: даже если оно показалось Вам сложным, продолжайте работу. </a:t>
            </a:r>
          </a:p>
          <a:p>
            <a:pPr>
              <a:buNone/>
            </a:pPr>
            <a:r>
              <a:rPr lang="ru-RU" sz="4100" b="1" dirty="0" smtClean="0"/>
              <a:t>Во время подготовки к собеседованию обязательно выполните несколько полных вариантов заданий из сборников, чтобы привыкнуть к расположению заданий, формулировкам вопросов, инструкциям и требованиям времени: </a:t>
            </a:r>
          </a:p>
          <a:p>
            <a:pPr>
              <a:buNone/>
            </a:pPr>
            <a:r>
              <a:rPr lang="ru-RU" sz="4100" dirty="0" smtClean="0"/>
              <a:t>Демоверсия и критерии оценивания ФИПИ: https://fipi.ru/itogovoye-sobesedovaniye </a:t>
            </a:r>
          </a:p>
          <a:p>
            <a:pPr>
              <a:buNone/>
            </a:pPr>
            <a:r>
              <a:rPr lang="ru-RU" sz="4100" dirty="0" smtClean="0"/>
              <a:t>Открытый банк оценочных средств по русскому языку (9 класс): </a:t>
            </a:r>
            <a:r>
              <a:rPr lang="ru-RU" sz="4100" dirty="0" smtClean="0">
                <a:hlinkClick r:id="rId2"/>
              </a:rPr>
              <a:t>https://fipi.ru/otkrytyy-bank-otsenochnykhsredstv-po-russkomu-yazyku</a:t>
            </a:r>
            <a:endParaRPr lang="ru-RU" sz="4100" dirty="0" smtClean="0"/>
          </a:p>
          <a:p>
            <a:pPr>
              <a:buNone/>
            </a:pPr>
            <a:r>
              <a:rPr lang="ru-RU" sz="3500" dirty="0" smtClean="0"/>
              <a:t>В качестве тренажеров для выполнения заданий можно использовать актуальные издания и </a:t>
            </a:r>
            <a:r>
              <a:rPr lang="ru-RU" sz="3500" dirty="0" err="1" smtClean="0"/>
              <a:t>онлайн-варианты</a:t>
            </a:r>
            <a:r>
              <a:rPr lang="ru-RU" sz="3500" dirty="0" smtClean="0"/>
              <a:t> прошлых лет (без учета критериев):</a:t>
            </a:r>
          </a:p>
          <a:p>
            <a:pPr algn="ctr">
              <a:buNone/>
            </a:pPr>
            <a:r>
              <a:rPr lang="ru-RU" sz="3500" dirty="0" smtClean="0"/>
              <a:t> https://vpr-ege.ru/oge/itogovoesobesedovanie/1854-varianty-itogovogosobesedovaniya-2022-goda https://vpr-ege.ru/oge/itogovoesobesedovanie/787-varianty-itogovogosobesedovaniya-2020 http://tolkoexamen.ru/vse-realnyevarianty-itogovoe-sobesedovanie-2019/ https://100ballnik.com/реальныеварианты-устного-собеседов/ </a:t>
            </a:r>
            <a:r>
              <a:rPr lang="ru-RU" sz="3500" b="1" dirty="0" smtClean="0"/>
              <a:t>Желаем успеха</a:t>
            </a:r>
            <a:r>
              <a:rPr lang="ru-RU" sz="2000" b="1" dirty="0" smtClean="0"/>
              <a:t>!</a:t>
            </a:r>
          </a:p>
          <a:p>
            <a:pPr>
              <a:buNone/>
            </a:pPr>
            <a:endParaRPr lang="ru-RU" sz="41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 descr="https://www.yarregion.ru/depts/dobr/newsPics/2023/2023-isr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64" name="Picture 4" descr="https://xn--18-6kc3bfr2e.xn--80aaac0ct.xn--p1ai/assets/images/2021-2022/novosti/40e4f68b7040dfbc59b44968895114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8858280" cy="3028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Задания и шкала оценивания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в 2025 году не изменились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Сами задания и время, отведенное на подготовку и подачу ответа, не изменились. 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экзамен длится 15-16 минут</a:t>
            </a:r>
          </a:p>
          <a:p>
            <a:r>
              <a:rPr lang="ru-RU" dirty="0" smtClean="0"/>
              <a:t>За всю работу максимально можно получить </a:t>
            </a:r>
            <a:r>
              <a:rPr lang="ru-RU" b="1" dirty="0" smtClean="0">
                <a:solidFill>
                  <a:srgbClr val="C00000"/>
                </a:solidFill>
              </a:rPr>
              <a:t>20 баллов</a:t>
            </a:r>
            <a:r>
              <a:rPr lang="ru-RU" dirty="0" smtClean="0"/>
              <a:t>, а для того, чтобы получить </a:t>
            </a:r>
            <a:r>
              <a:rPr lang="ru-RU" dirty="0" smtClean="0">
                <a:solidFill>
                  <a:srgbClr val="C00000"/>
                </a:solidFill>
              </a:rPr>
              <a:t>зачет</a:t>
            </a:r>
            <a:r>
              <a:rPr lang="ru-RU" dirty="0" smtClean="0"/>
              <a:t>, достаточно будет набрать </a:t>
            </a:r>
            <a:r>
              <a:rPr lang="ru-RU" dirty="0" smtClean="0">
                <a:solidFill>
                  <a:srgbClr val="C00000"/>
                </a:solidFill>
              </a:rPr>
              <a:t>10 баллов</a:t>
            </a:r>
            <a:r>
              <a:rPr lang="ru-RU" dirty="0" smtClean="0"/>
              <a:t>. Напоминаем, что за итоговое собеседование школьных оценок не ставят - вы либо получаете «зачет» либо «незачет». 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Подробнее о шкале оценивания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472518" cy="585791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Раньше грамотность ответа оценивали два разных критерия: </a:t>
            </a:r>
          </a:p>
          <a:p>
            <a:r>
              <a:rPr lang="ru-RU" dirty="0" smtClean="0"/>
              <a:t>задания 1 и 2 отвечал  Р1, </a:t>
            </a:r>
          </a:p>
          <a:p>
            <a:r>
              <a:rPr lang="ru-RU" dirty="0" smtClean="0"/>
              <a:t>а задания 3 и 4 - Р2 (максимально за каждое задание давалось по 4 балла). </a:t>
            </a:r>
          </a:p>
          <a:p>
            <a:r>
              <a:rPr lang="ru-RU" dirty="0" smtClean="0"/>
              <a:t>Р1 проверял соблюдение грамматических, орфоэпических и речевых норм, а также искажение слов. </a:t>
            </a:r>
          </a:p>
          <a:p>
            <a:r>
              <a:rPr lang="ru-RU" dirty="0" smtClean="0"/>
              <a:t>А Р2 - соблюдение грамматических, орфоэпических и речевых норм и речевое оформление.</a:t>
            </a:r>
            <a:br>
              <a:rPr lang="ru-RU" dirty="0" smtClean="0"/>
            </a:br>
            <a:endParaRPr lang="ru-RU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Теперь появился общий критерий Р </a:t>
            </a:r>
            <a:r>
              <a:rPr lang="ru-RU" dirty="0" smtClean="0"/>
              <a:t>- он оценивает грамотность вашей речи по всем заданиям. За него максимум дают </a:t>
            </a:r>
            <a:r>
              <a:rPr lang="ru-RU" dirty="0" smtClean="0">
                <a:solidFill>
                  <a:srgbClr val="C00000"/>
                </a:solidFill>
              </a:rPr>
              <a:t>7 баллов</a:t>
            </a:r>
            <a:r>
              <a:rPr lang="ru-RU" dirty="0" smtClean="0"/>
              <a:t>. </a:t>
            </a:r>
          </a:p>
          <a:p>
            <a:r>
              <a:rPr lang="ru-RU" dirty="0" smtClean="0"/>
              <a:t>Здесь по-прежнему оценивается соблюдение </a:t>
            </a:r>
            <a:r>
              <a:rPr lang="ru-RU" dirty="0" smtClean="0">
                <a:solidFill>
                  <a:srgbClr val="C00000"/>
                </a:solidFill>
              </a:rPr>
              <a:t>орфоэпических, грамматических, речевых норм</a:t>
            </a:r>
            <a:r>
              <a:rPr lang="ru-RU" dirty="0" smtClean="0"/>
              <a:t> и соблюдение </a:t>
            </a:r>
            <a:r>
              <a:rPr lang="ru-RU" dirty="0" smtClean="0">
                <a:solidFill>
                  <a:srgbClr val="C00000"/>
                </a:solidFill>
              </a:rPr>
              <a:t>фактической точности</a:t>
            </a:r>
            <a:r>
              <a:rPr lang="ru-RU" dirty="0" smtClean="0"/>
              <a:t>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Подробнее о шкале оценивания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Раньше за чтение текста ставили 2 балла, </a:t>
            </a:r>
          </a:p>
          <a:p>
            <a:r>
              <a:rPr lang="ru-RU" dirty="0" smtClean="0"/>
              <a:t>теперь можно получить </a:t>
            </a:r>
            <a:r>
              <a:rPr lang="ru-RU" dirty="0" smtClean="0">
                <a:solidFill>
                  <a:srgbClr val="C00000"/>
                </a:solidFill>
              </a:rPr>
              <a:t>3 балла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 А за пересказ, за который раньше начисляли </a:t>
            </a:r>
            <a:r>
              <a:rPr lang="ru-RU" dirty="0" smtClean="0">
                <a:solidFill>
                  <a:srgbClr val="C00000"/>
                </a:solidFill>
              </a:rPr>
              <a:t>5 баллов</a:t>
            </a:r>
            <a:r>
              <a:rPr lang="ru-RU" dirty="0" smtClean="0"/>
              <a:t>, теперь можно получить 4 балла. </a:t>
            </a:r>
          </a:p>
          <a:p>
            <a:r>
              <a:rPr lang="ru-RU" dirty="0" smtClean="0"/>
              <a:t>Это значит, что теперь за легкое задание - чтение текста - можно получить гораздо больше баллов.</a:t>
            </a:r>
          </a:p>
          <a:p>
            <a:r>
              <a:rPr lang="ru-RU" dirty="0" smtClean="0"/>
              <a:t> А за подробный пересказ гораздо проще получить </a:t>
            </a:r>
            <a:r>
              <a:rPr lang="ru-RU" dirty="0" smtClean="0">
                <a:solidFill>
                  <a:srgbClr val="C00000"/>
                </a:solidFill>
              </a:rPr>
              <a:t>4 балла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Задачу, как видите, упростили, и сейчас появилось гораздо больше шансов получить более высокую оценку за работу.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Подробнее о шкале оценивания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858280" cy="600076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За монолог и диалог, как и прежде, дают по 3 и 2 балла соответственно. 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Однако в монологе теперь иначе оценивают количество фраз</a:t>
            </a:r>
            <a:r>
              <a:rPr lang="ru-RU" dirty="0" smtClean="0"/>
              <a:t>: если вы произнесли </a:t>
            </a:r>
            <a:r>
              <a:rPr lang="ru-RU" b="1" dirty="0" smtClean="0">
                <a:solidFill>
                  <a:srgbClr val="C00000"/>
                </a:solidFill>
              </a:rPr>
              <a:t>10 фраз, получите 2 балла</a:t>
            </a:r>
          </a:p>
          <a:p>
            <a:r>
              <a:rPr lang="ru-RU" dirty="0" smtClean="0"/>
              <a:t> если </a:t>
            </a:r>
            <a:r>
              <a:rPr lang="ru-RU" b="1" dirty="0" smtClean="0">
                <a:solidFill>
                  <a:srgbClr val="C00000"/>
                </a:solidFill>
              </a:rPr>
              <a:t>5-9 - 1 балл</a:t>
            </a:r>
            <a:r>
              <a:rPr lang="ru-RU" dirty="0" smtClean="0"/>
              <a:t>, </a:t>
            </a:r>
          </a:p>
          <a:p>
            <a:pPr>
              <a:buNone/>
            </a:pPr>
            <a:r>
              <a:rPr lang="ru-RU" dirty="0" smtClean="0"/>
              <a:t>        а если меньше </a:t>
            </a:r>
            <a:r>
              <a:rPr lang="ru-RU" dirty="0" smtClean="0">
                <a:solidFill>
                  <a:srgbClr val="C00000"/>
                </a:solidFill>
              </a:rPr>
              <a:t>– </a:t>
            </a:r>
            <a:r>
              <a:rPr lang="ru-RU" b="1" dirty="0" smtClean="0">
                <a:solidFill>
                  <a:srgbClr val="C00000"/>
                </a:solidFill>
              </a:rPr>
              <a:t>0 баллов</a:t>
            </a:r>
          </a:p>
          <a:p>
            <a:endParaRPr lang="ru-RU" dirty="0" smtClean="0"/>
          </a:p>
          <a:p>
            <a:r>
              <a:rPr lang="ru-RU" dirty="0" smtClean="0"/>
              <a:t> А что касается диалога, то эксперты уточнили количество вопросов, на которые вам придется ответить: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теперь их только 3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То есть задание стало более объективным, потому что раньше вопросы задавали </a:t>
            </a:r>
            <a:r>
              <a:rPr lang="ru-RU" dirty="0" err="1" smtClean="0"/>
              <a:t>рандомно</a:t>
            </a:r>
            <a:r>
              <a:rPr lang="ru-RU" dirty="0" smtClean="0"/>
              <a:t>:   одного ученика спросили 4 раза, другого - 1 раз. </a:t>
            </a:r>
          </a:p>
          <a:p>
            <a:r>
              <a:rPr lang="ru-RU" dirty="0" smtClean="0"/>
              <a:t>Но учтите, что </a:t>
            </a:r>
            <a:r>
              <a:rPr lang="ru-RU" b="1" dirty="0" smtClean="0">
                <a:solidFill>
                  <a:srgbClr val="C00000"/>
                </a:solidFill>
              </a:rPr>
              <a:t>на эти 3 вопроса нужно будет дать развернутый ответ</a:t>
            </a:r>
            <a:r>
              <a:rPr lang="ru-RU" dirty="0" smtClean="0"/>
              <a:t>, чтобы получить максимальные 2 балла.</a:t>
            </a:r>
          </a:p>
          <a:p>
            <a:r>
              <a:rPr lang="ru-RU" dirty="0" smtClean="0"/>
              <a:t> Иначе оценку снизят. 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1695210156.jpg"/>
          <p:cNvPicPr>
            <a:picLocks noChangeAspect="1" noChangeArrowheads="1"/>
          </p:cNvPicPr>
          <p:nvPr/>
        </p:nvPicPr>
        <p:blipFill>
          <a:blip r:embed="rId2" cstate="print"/>
          <a:srcRect t="8513"/>
          <a:stretch>
            <a:fillRect/>
          </a:stretch>
        </p:blipFill>
        <p:spPr bwMode="auto">
          <a:xfrm>
            <a:off x="1785919" y="42276"/>
            <a:ext cx="5874192" cy="6672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1651</Words>
  <Application>Microsoft Office PowerPoint</Application>
  <PresentationFormat>Экран (4:3)</PresentationFormat>
  <Paragraphs>233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Слайд 1</vt:lpstr>
      <vt:lpstr>Ссылка на документ</vt:lpstr>
      <vt:lpstr>Сроки</vt:lpstr>
      <vt:lpstr>Были внесены изменения в 2024 </vt:lpstr>
      <vt:lpstr>Задания и шкала оценивания  в 2025 году не изменились</vt:lpstr>
      <vt:lpstr>Подробнее о шкале оценивания</vt:lpstr>
      <vt:lpstr>Подробнее о шкале оценивания</vt:lpstr>
      <vt:lpstr>Подробнее о шкале оценивания</vt:lpstr>
      <vt:lpstr>Слайд 9</vt:lpstr>
      <vt:lpstr>Слайд 10</vt:lpstr>
      <vt:lpstr>Задание 1: чтение текста </vt:lpstr>
      <vt:lpstr>Слайд 12</vt:lpstr>
      <vt:lpstr>Слайд 13</vt:lpstr>
      <vt:lpstr>Задание 2: пересказ текста </vt:lpstr>
      <vt:lpstr>Слайд 15</vt:lpstr>
      <vt:lpstr>Задание 3: монолог </vt:lpstr>
      <vt:lpstr>Слайд 17</vt:lpstr>
      <vt:lpstr>Слайд 18</vt:lpstr>
      <vt:lpstr>Слайд 19</vt:lpstr>
      <vt:lpstr>Слайд 20</vt:lpstr>
      <vt:lpstr>ВАЖНО!</vt:lpstr>
      <vt:lpstr>Задание 4: диалог </vt:lpstr>
      <vt:lpstr>Слайд 23</vt:lpstr>
      <vt:lpstr>ВАЖНО!</vt:lpstr>
      <vt:lpstr>КРИТЕРИИ ОЦЕНИВАНИЯ  для экспертов (2025 г)</vt:lpstr>
      <vt:lpstr>Слайд 26</vt:lpstr>
      <vt:lpstr>Слайд 27</vt:lpstr>
      <vt:lpstr>Слайд 28</vt:lpstr>
      <vt:lpstr>Слайд 29</vt:lpstr>
      <vt:lpstr>Слайд 30</vt:lpstr>
      <vt:lpstr>Слайд 31</vt:lpstr>
      <vt:lpstr>Рекомендуемый порядок проведения итогового собеседования</vt:lpstr>
      <vt:lpstr>Слайд 33</vt:lpstr>
      <vt:lpstr>Слайд 34</vt:lpstr>
      <vt:lpstr>Рекомендации для экспертов по оцениванию ответов участников итогового собеседования</vt:lpstr>
      <vt:lpstr>Слайд 36</vt:lpstr>
      <vt:lpstr>Слайд 37</vt:lpstr>
      <vt:lpstr>Слайд 38</vt:lpstr>
      <vt:lpstr>Слайд 39</vt:lpstr>
      <vt:lpstr>Слайд 40</vt:lpstr>
      <vt:lpstr>ПАМЯТКА ДЛЯ УЧАЩИХСЯ 9-Х КЛАССОВ по подготовке к итоговому собеседованию по русскому языку в 2025 году</vt:lpstr>
      <vt:lpstr>Слайд 42</vt:lpstr>
      <vt:lpstr>Слайд 43</vt:lpstr>
      <vt:lpstr>Слайд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500</dc:creator>
  <cp:lastModifiedBy>500</cp:lastModifiedBy>
  <cp:revision>31</cp:revision>
  <dcterms:created xsi:type="dcterms:W3CDTF">2023-10-24T14:10:08Z</dcterms:created>
  <dcterms:modified xsi:type="dcterms:W3CDTF">2024-10-31T14:48:01Z</dcterms:modified>
</cp:coreProperties>
</file>